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6" r:id="rId3"/>
    <p:sldId id="257" r:id="rId4"/>
    <p:sldId id="297" r:id="rId5"/>
    <p:sldId id="258" r:id="rId6"/>
    <p:sldId id="259" r:id="rId7"/>
    <p:sldId id="279" r:id="rId8"/>
    <p:sldId id="265" r:id="rId9"/>
    <p:sldId id="274" r:id="rId10"/>
    <p:sldId id="275" r:id="rId11"/>
    <p:sldId id="276" r:id="rId12"/>
    <p:sldId id="277" r:id="rId13"/>
    <p:sldId id="278" r:id="rId14"/>
    <p:sldId id="260" r:id="rId15"/>
    <p:sldId id="261" r:id="rId16"/>
    <p:sldId id="262" r:id="rId17"/>
    <p:sldId id="263" r:id="rId18"/>
    <p:sldId id="264" r:id="rId19"/>
    <p:sldId id="266" r:id="rId20"/>
    <p:sldId id="267" r:id="rId21"/>
    <p:sldId id="298" r:id="rId22"/>
    <p:sldId id="290" r:id="rId23"/>
    <p:sldId id="291" r:id="rId24"/>
    <p:sldId id="304" r:id="rId25"/>
    <p:sldId id="292" r:id="rId26"/>
    <p:sldId id="294" r:id="rId27"/>
    <p:sldId id="295" r:id="rId28"/>
    <p:sldId id="293" r:id="rId29"/>
    <p:sldId id="299" r:id="rId30"/>
    <p:sldId id="301" r:id="rId31"/>
    <p:sldId id="270" r:id="rId32"/>
    <p:sldId id="302" r:id="rId33"/>
    <p:sldId id="282" r:id="rId34"/>
    <p:sldId id="303" r:id="rId35"/>
    <p:sldId id="283" r:id="rId36"/>
    <p:sldId id="286" r:id="rId37"/>
    <p:sldId id="300" r:id="rId38"/>
  </p:sldIdLst>
  <p:sldSz cx="9144000" cy="6858000" type="screen4x3"/>
  <p:notesSz cx="6889750" cy="100203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>
        <p:scale>
          <a:sx n="75" d="100"/>
          <a:sy n="75" d="100"/>
        </p:scale>
        <p:origin x="-1666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815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02EE4E3-A8E9-4369-A596-9C431F8FAD00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56703241-A026-4940-B956-54F56C8C68C8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405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996B9CDF-BDEE-404C-B165-AE80D75CDA72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975" y="4759643"/>
            <a:ext cx="5511800" cy="450913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2597" y="9517546"/>
            <a:ext cx="2985558" cy="501015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EE3D575-3FF3-43BF-96B9-2C266AE71C1A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92027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E3D575-3FF3-43BF-96B9-2C266AE71C1A}" type="slidenum">
              <a:rPr lang="nl-BE" smtClean="0"/>
              <a:pPr/>
              <a:t>31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8519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2986465-9F43-48E7-887F-191DAEBA46BC}" type="slidenum">
              <a:rPr lang="nl-BE" smtClean="0"/>
              <a:pPr/>
              <a:t>‹nr.›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A23CD84-B2F5-43B1-BE96-905F714EE479}" type="datetimeFigureOut">
              <a:rPr lang="nl-BE" smtClean="0"/>
              <a:pPr/>
              <a:t>29/06/2016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208912" cy="2766169"/>
          </a:xfrm>
        </p:spPr>
        <p:txBody>
          <a:bodyPr>
            <a:normAutofit/>
          </a:bodyPr>
          <a:lstStyle/>
          <a:p>
            <a:r>
              <a:rPr lang="nl-BE" sz="4800" dirty="0" smtClean="0"/>
              <a:t>Rol en positie van de </a:t>
            </a:r>
            <a:r>
              <a:rPr lang="nl-BE" sz="4800" dirty="0" err="1" smtClean="0"/>
              <a:t>ombudspersoon</a:t>
            </a:r>
            <a:r>
              <a:rPr lang="nl-BE" sz="4800" dirty="0" smtClean="0"/>
              <a:t>/ bemiddelaar binnen de zorgvoorzieningen</a:t>
            </a:r>
            <a:endParaRPr lang="nl-BE" sz="4800" dirty="0"/>
          </a:p>
        </p:txBody>
      </p:sp>
      <p:sp>
        <p:nvSpPr>
          <p:cNvPr id="4" name="Tekstvak 3"/>
          <p:cNvSpPr txBox="1"/>
          <p:nvPr/>
        </p:nvSpPr>
        <p:spPr>
          <a:xfrm>
            <a:off x="3059832" y="5661248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Dorien Van de Velde</a:t>
            </a:r>
          </a:p>
          <a:p>
            <a:r>
              <a:rPr lang="nl-BE" dirty="0" smtClean="0"/>
              <a:t>3</a:t>
            </a:r>
            <a:r>
              <a:rPr lang="nl-BE" baseline="30000" dirty="0" smtClean="0"/>
              <a:t>de</a:t>
            </a:r>
            <a:r>
              <a:rPr lang="nl-BE" dirty="0" smtClean="0"/>
              <a:t> </a:t>
            </a:r>
            <a:r>
              <a:rPr lang="nl-BE" dirty="0" err="1" smtClean="0"/>
              <a:t>jaars</a:t>
            </a:r>
            <a:r>
              <a:rPr lang="nl-BE" dirty="0" smtClean="0"/>
              <a:t> studente KDG Sociaal Werk</a:t>
            </a:r>
          </a:p>
          <a:p>
            <a:r>
              <a:rPr lang="nl-BE" dirty="0" smtClean="0"/>
              <a:t>April 2016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2575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 smtClean="0">
                <a:solidFill>
                  <a:schemeClr val="accent3"/>
                </a:solidFill>
              </a:rPr>
              <a:t>B. </a:t>
            </a:r>
            <a:r>
              <a:rPr lang="fr-FR" sz="2400" dirty="0">
                <a:solidFill>
                  <a:schemeClr val="accent3"/>
                </a:solidFill>
              </a:rPr>
              <a:t>Enquête sur la situation et la pratique des médiateurs </a:t>
            </a:r>
            <a:r>
              <a:rPr lang="fr-FR" sz="2400" dirty="0" smtClean="0">
                <a:solidFill>
                  <a:schemeClr val="accent3"/>
                </a:solidFill>
              </a:rPr>
              <a:t>2012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sz="2000" dirty="0" err="1"/>
              <a:t>Aantal</a:t>
            </a:r>
            <a:r>
              <a:rPr lang="fr-FR" sz="2000" dirty="0"/>
              <a:t> </a:t>
            </a:r>
            <a:r>
              <a:rPr lang="fr-FR" sz="2000" dirty="0" err="1"/>
              <a:t>respondenten</a:t>
            </a:r>
            <a:r>
              <a:rPr lang="fr-FR" sz="2000" dirty="0"/>
              <a:t>: 149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68760"/>
            <a:ext cx="8136904" cy="5400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 smtClean="0"/>
              <a:t>Bijna alle respondenten (99%) vonden deze opleidingen nuttig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 smtClean="0"/>
              <a:t>76% volgt bijscholingen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 smtClean="0"/>
              <a:t>58% van de ondervraagden vindt dat ze voldoende tijd hebben om bijscholing te volgen, maar dat dit niet evident is om deze opleidingen in te plannen.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dirty="0" smtClean="0"/>
              <a:t>Inschrijvingskosten worden betaald door organisatie.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62132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accent3"/>
                </a:solidFill>
              </a:rPr>
              <a:t>B</a:t>
            </a:r>
            <a:r>
              <a:rPr lang="nl-BE" sz="2400" dirty="0" smtClean="0">
                <a:solidFill>
                  <a:schemeClr val="accent3"/>
                </a:solidFill>
              </a:rPr>
              <a:t>. </a:t>
            </a:r>
            <a:r>
              <a:rPr lang="fr-FR" sz="2400" dirty="0">
                <a:solidFill>
                  <a:schemeClr val="accent3"/>
                </a:solidFill>
              </a:rPr>
              <a:t>Enquête sur la situation et la pratique des médiateurs </a:t>
            </a:r>
            <a:r>
              <a:rPr lang="fr-FR" sz="2400" dirty="0" smtClean="0">
                <a:solidFill>
                  <a:schemeClr val="accent3"/>
                </a:solidFill>
              </a:rPr>
              <a:t>2012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2000" dirty="0" err="1"/>
              <a:t>Aantal</a:t>
            </a:r>
            <a:r>
              <a:rPr lang="fr-FR" sz="2000" dirty="0"/>
              <a:t> </a:t>
            </a:r>
            <a:r>
              <a:rPr lang="fr-FR" sz="2000" dirty="0" err="1"/>
              <a:t>respondenten</a:t>
            </a:r>
            <a:r>
              <a:rPr lang="fr-FR" sz="2000" dirty="0"/>
              <a:t>: 149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268760"/>
            <a:ext cx="76200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dirty="0" smtClean="0"/>
              <a:t>Beroepshoedanigheid</a:t>
            </a:r>
          </a:p>
          <a:p>
            <a:r>
              <a:rPr lang="nl-BE" dirty="0" smtClean="0"/>
              <a:t>81 % werknemer met arbeidscontract</a:t>
            </a:r>
          </a:p>
          <a:p>
            <a:r>
              <a:rPr lang="nl-BE" dirty="0" smtClean="0"/>
              <a:t>16% Vast benoemd</a:t>
            </a:r>
          </a:p>
          <a:p>
            <a:r>
              <a:rPr lang="nl-BE" dirty="0" smtClean="0"/>
              <a:t>1% zelfstandige</a:t>
            </a:r>
          </a:p>
          <a:p>
            <a:r>
              <a:rPr lang="nl-BE" dirty="0" smtClean="0"/>
              <a:t>2% geen antwoord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 smtClean="0"/>
              <a:t>De helft van de ondervraagden oefent een of meerdere andere beroepsactiviteiten uit naast de ombudsfunctie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 smtClean="0"/>
              <a:t>De </a:t>
            </a:r>
            <a:r>
              <a:rPr lang="nl-BE" dirty="0" err="1" smtClean="0"/>
              <a:t>ombudspersonen</a:t>
            </a:r>
            <a:r>
              <a:rPr lang="nl-BE" dirty="0" smtClean="0"/>
              <a:t> hebben over het algemeen het gevoel dat hun manier van werken in goede aarde viel bij: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Medische/ algemene directie, zorgverleners en andere medewerkers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79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nl-BE" sz="2400" dirty="0" smtClean="0">
                <a:solidFill>
                  <a:schemeClr val="accent3"/>
                </a:solidFill>
              </a:rPr>
              <a:t>B. </a:t>
            </a:r>
            <a:r>
              <a:rPr lang="fr-FR" sz="2400" dirty="0">
                <a:solidFill>
                  <a:schemeClr val="accent3"/>
                </a:solidFill>
              </a:rPr>
              <a:t>Enquête sur la situation et la pratique des médiateurs 2013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2000" dirty="0" err="1"/>
              <a:t>Aantal</a:t>
            </a:r>
            <a:r>
              <a:rPr lang="fr-FR" sz="2000" dirty="0"/>
              <a:t> </a:t>
            </a:r>
            <a:r>
              <a:rPr lang="fr-FR" sz="2000" dirty="0" err="1"/>
              <a:t>respondenten</a:t>
            </a:r>
            <a:r>
              <a:rPr lang="fr-FR" sz="2000" dirty="0"/>
              <a:t>: 149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r>
              <a:rPr lang="nl-BE" dirty="0" smtClean="0"/>
              <a:t>De aanwezigheid van </a:t>
            </a:r>
            <a:r>
              <a:rPr lang="nl-BE" dirty="0" err="1" smtClean="0"/>
              <a:t>ombudsdienst</a:t>
            </a:r>
            <a:r>
              <a:rPr lang="nl-BE" dirty="0" smtClean="0"/>
              <a:t> wordt goed aanvaard door de directie en management van de ziekenhuizen</a:t>
            </a:r>
          </a:p>
          <a:p>
            <a:r>
              <a:rPr lang="nl-BE" dirty="0" smtClean="0"/>
              <a:t>De </a:t>
            </a:r>
            <a:r>
              <a:rPr lang="nl-BE" dirty="0" err="1" smtClean="0"/>
              <a:t>ombudsdienst</a:t>
            </a:r>
            <a:r>
              <a:rPr lang="nl-BE" dirty="0" smtClean="0"/>
              <a:t> wordt door directie en management van de ziekenhuizen gezien als een mogelijkheid om kwaliteit van onthaal en zorg te verbeteren.</a:t>
            </a:r>
          </a:p>
          <a:p>
            <a:r>
              <a:rPr lang="nl-BE" dirty="0" smtClean="0"/>
              <a:t>De directie en management van de ziekenhuizen houdt wel rekening met de aanbevelingen.</a:t>
            </a:r>
          </a:p>
          <a:p>
            <a:endParaRPr lang="nl-BE" dirty="0" smtClean="0"/>
          </a:p>
          <a:p>
            <a:r>
              <a:rPr lang="nl-BE" dirty="0" smtClean="0"/>
              <a:t>Zorgverleners en medewerkers zijn op de hoogte van de aanwezigheid en visie van de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r>
              <a:rPr lang="nl-BE" dirty="0" smtClean="0"/>
              <a:t>Het contact opnemen met zorgverleners i.v.m. de klacht, kan soms leiden tot een wantrouwige of defensieve houding.</a:t>
            </a:r>
          </a:p>
          <a:p>
            <a:pPr marL="114300" indent="0">
              <a:buNone/>
            </a:pP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1389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accent3"/>
                </a:solidFill>
              </a:rPr>
              <a:t>B</a:t>
            </a:r>
            <a:r>
              <a:rPr lang="nl-BE" sz="2400" dirty="0" smtClean="0">
                <a:solidFill>
                  <a:schemeClr val="accent3"/>
                </a:solidFill>
              </a:rPr>
              <a:t>. </a:t>
            </a:r>
            <a:r>
              <a:rPr lang="fr-FR" sz="2400" dirty="0">
                <a:solidFill>
                  <a:schemeClr val="accent3"/>
                </a:solidFill>
              </a:rPr>
              <a:t>Enquête sur la situation et la pratique des médiateurs </a:t>
            </a:r>
            <a:r>
              <a:rPr lang="fr-FR" sz="2400" dirty="0" smtClean="0">
                <a:solidFill>
                  <a:schemeClr val="accent3"/>
                </a:solidFill>
              </a:rPr>
              <a:t>2012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sz="2000" dirty="0" err="1"/>
              <a:t>Aantal</a:t>
            </a:r>
            <a:r>
              <a:rPr lang="fr-FR" sz="2000" dirty="0"/>
              <a:t> </a:t>
            </a:r>
            <a:r>
              <a:rPr lang="fr-FR" sz="2000" dirty="0" err="1"/>
              <a:t>respondenten</a:t>
            </a:r>
            <a:r>
              <a:rPr lang="fr-FR" sz="2000" dirty="0"/>
              <a:t>: 149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Knelpunten: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Niet evident om opleidingen in te plannen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Contact opnemen </a:t>
            </a:r>
            <a:r>
              <a:rPr lang="nl-BE" dirty="0" smtClean="0"/>
              <a:t>met zorgverleners i.v.m. de  </a:t>
            </a:r>
            <a:r>
              <a:rPr lang="nl-BE" dirty="0"/>
              <a:t>klacht </a:t>
            </a:r>
            <a:r>
              <a:rPr lang="nl-BE" dirty="0" smtClean="0"/>
              <a:t>kan </a:t>
            </a:r>
            <a:r>
              <a:rPr lang="nl-BE" dirty="0"/>
              <a:t>soms leiden tot een wantrouwige of defensieve houding</a:t>
            </a:r>
            <a:endParaRPr lang="nl-BE" dirty="0" smtClean="0"/>
          </a:p>
          <a:p>
            <a:pPr marL="114300" indent="0">
              <a:buNone/>
            </a:pPr>
            <a:endParaRPr lang="nl-BE" dirty="0">
              <a:solidFill>
                <a:schemeClr val="accent2">
                  <a:lumMod val="75000"/>
                </a:schemeClr>
              </a:solidFill>
            </a:endParaRPr>
          </a:p>
          <a:p>
            <a:pPr marL="114300" indent="0">
              <a:buNone/>
            </a:pP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Positieve ervaringen: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Informatie over </a:t>
            </a:r>
            <a:r>
              <a:rPr lang="nl-BE" dirty="0" err="1" smtClean="0"/>
              <a:t>ombudsdienst</a:t>
            </a: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Algemeen het gevoel dat manier van werken in goede aarde valt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 smtClean="0"/>
              <a:t>Opleidingen worden als nuttig ervaren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71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143000"/>
          </a:xfrm>
        </p:spPr>
        <p:txBody>
          <a:bodyPr/>
          <a:lstStyle/>
          <a:p>
            <a:r>
              <a:rPr lang="nl-BE" sz="2800" dirty="0" smtClean="0">
                <a:solidFill>
                  <a:schemeClr val="accent3"/>
                </a:solidFill>
              </a:rPr>
              <a:t>C. Hoe ervaren </a:t>
            </a:r>
            <a:r>
              <a:rPr lang="nl-BE" sz="2800" dirty="0" err="1" smtClean="0">
                <a:solidFill>
                  <a:schemeClr val="accent3"/>
                </a:solidFill>
              </a:rPr>
              <a:t>ombudspersonen</a:t>
            </a:r>
            <a:r>
              <a:rPr lang="nl-BE" sz="2800" dirty="0" smtClean="0">
                <a:solidFill>
                  <a:schemeClr val="accent3"/>
                </a:solidFill>
              </a:rPr>
              <a:t> de werking </a:t>
            </a:r>
            <a:r>
              <a:rPr lang="nl-BE" sz="2800" dirty="0">
                <a:solidFill>
                  <a:schemeClr val="accent3"/>
                </a:solidFill>
              </a:rPr>
              <a:t> </a:t>
            </a:r>
            <a:r>
              <a:rPr lang="nl-BE" sz="2800" dirty="0" smtClean="0">
                <a:solidFill>
                  <a:schemeClr val="accent3"/>
                </a:solidFill>
              </a:rPr>
              <a:t>anno 2013? </a:t>
            </a:r>
            <a:endParaRPr lang="nl-BE" sz="2800" dirty="0">
              <a:solidFill>
                <a:schemeClr val="accent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u="sng" dirty="0" smtClean="0"/>
              <a:t>Sterktes</a:t>
            </a:r>
            <a:endParaRPr lang="nl-BE" dirty="0"/>
          </a:p>
          <a:p>
            <a:r>
              <a:rPr lang="nl-BE" dirty="0" smtClean="0"/>
              <a:t>Ombudsfunctie </a:t>
            </a:r>
            <a:r>
              <a:rPr lang="nl-BE" dirty="0"/>
              <a:t>als nuttig ervaren in het werken rond verbetering – als signaalfunctie, verdere optimalisering, lerende organisatie</a:t>
            </a:r>
          </a:p>
          <a:p>
            <a:r>
              <a:rPr lang="nl-BE" dirty="0" smtClean="0"/>
              <a:t>Steeds </a:t>
            </a:r>
            <a:r>
              <a:rPr lang="nl-BE" dirty="0"/>
              <a:t>meer beroep op ombudsfunctie = groeiend vertrouwen</a:t>
            </a:r>
          </a:p>
          <a:p>
            <a:r>
              <a:rPr lang="nl-BE" dirty="0" smtClean="0"/>
              <a:t>Laagdrempeligheid</a:t>
            </a:r>
            <a:r>
              <a:rPr lang="nl-BE" dirty="0"/>
              <a:t>, grote beschikbaarheid en bereikbaarheid</a:t>
            </a:r>
          </a:p>
          <a:p>
            <a:r>
              <a:rPr lang="nl-BE" dirty="0" smtClean="0"/>
              <a:t>Empoweren </a:t>
            </a:r>
            <a:r>
              <a:rPr lang="nl-BE" dirty="0"/>
              <a:t>van patiënten </a:t>
            </a:r>
          </a:p>
          <a:p>
            <a:pPr marL="114300" indent="0">
              <a:buNone/>
            </a:pPr>
            <a:endParaRPr lang="nl-BE" dirty="0" smtClean="0"/>
          </a:p>
          <a:p>
            <a:pPr marL="114300" indent="0">
              <a:buNone/>
            </a:pPr>
            <a:r>
              <a:rPr lang="nl-BE" dirty="0" smtClean="0"/>
              <a:t>Specifiek </a:t>
            </a:r>
            <a:r>
              <a:rPr lang="nl-BE" dirty="0"/>
              <a:t>Geestelijke Gezondheidszorg:</a:t>
            </a:r>
          </a:p>
          <a:p>
            <a:pPr marL="114300" indent="0">
              <a:buNone/>
            </a:pPr>
            <a:r>
              <a:rPr lang="nl-BE" dirty="0"/>
              <a:t>-&gt; inbedding in overkoepelende </a:t>
            </a:r>
            <a:r>
              <a:rPr lang="nl-BE" dirty="0" smtClean="0"/>
              <a:t>structuur (overlegplatform)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48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u="sng" dirty="0" smtClean="0"/>
              <a:t>Zwaktes</a:t>
            </a:r>
            <a:endParaRPr lang="nl-BE" dirty="0"/>
          </a:p>
          <a:p>
            <a:r>
              <a:rPr lang="nl-BE" dirty="0" smtClean="0"/>
              <a:t>Respect </a:t>
            </a:r>
            <a:r>
              <a:rPr lang="nl-BE" dirty="0"/>
              <a:t>dat de ombudsfunctie in de zorgorganisatie ervaart hangt nauw samen met het belang dat de directie aan de ombudsfunctie hecht</a:t>
            </a:r>
          </a:p>
          <a:p>
            <a:r>
              <a:rPr lang="nl-BE" dirty="0" smtClean="0"/>
              <a:t>Onvoldoende </a:t>
            </a:r>
            <a:r>
              <a:rPr lang="nl-BE" dirty="0"/>
              <a:t>wettelijke bescherming van het statuut </a:t>
            </a:r>
            <a:endParaRPr lang="nl-BE" dirty="0" smtClean="0"/>
          </a:p>
          <a:p>
            <a:r>
              <a:rPr lang="nl-BE" dirty="0" smtClean="0"/>
              <a:t>Veelal </a:t>
            </a:r>
            <a:r>
              <a:rPr lang="nl-BE" dirty="0"/>
              <a:t>een geïsoleerde functie – aspect emotionele geladenheid werkt versterkend</a:t>
            </a:r>
          </a:p>
          <a:p>
            <a:r>
              <a:rPr lang="nl-BE" dirty="0" smtClean="0"/>
              <a:t>Beperkte </a:t>
            </a:r>
            <a:r>
              <a:rPr lang="nl-BE" dirty="0"/>
              <a:t>financiële </a:t>
            </a:r>
            <a:r>
              <a:rPr lang="nl-BE" dirty="0" smtClean="0"/>
              <a:t>middelen / ondersteuning </a:t>
            </a:r>
            <a:r>
              <a:rPr lang="nl-BE" dirty="0"/>
              <a:t>vanuit de overheid</a:t>
            </a:r>
          </a:p>
          <a:p>
            <a:pPr marL="114300" indent="0">
              <a:buNone/>
            </a:pPr>
            <a:r>
              <a:rPr lang="nl-BE" dirty="0"/>
              <a:t> </a:t>
            </a:r>
          </a:p>
          <a:p>
            <a:pPr marL="114300" indent="0">
              <a:buNone/>
            </a:pPr>
            <a:r>
              <a:rPr lang="nl-BE" dirty="0"/>
              <a:t>Specifiek Geestelijke Gezondheidszorg:</a:t>
            </a:r>
          </a:p>
          <a:p>
            <a:pPr marL="114300" indent="0">
              <a:buNone/>
            </a:pPr>
            <a:r>
              <a:rPr lang="nl-BE" dirty="0"/>
              <a:t>-&gt;Ontbreken van een voldoende uitgebouwde </a:t>
            </a:r>
            <a:r>
              <a:rPr lang="nl-BE" dirty="0" smtClean="0"/>
              <a:t>centrale</a:t>
            </a:r>
          </a:p>
          <a:p>
            <a:pPr marL="114300" indent="0">
              <a:buNone/>
            </a:pPr>
            <a:r>
              <a:rPr lang="nl-BE" dirty="0" smtClean="0"/>
              <a:t>    coördinatie </a:t>
            </a:r>
            <a:r>
              <a:rPr lang="nl-BE" dirty="0"/>
              <a:t>en ondersteuning</a:t>
            </a:r>
          </a:p>
          <a:p>
            <a:endParaRPr lang="nl-BE" dirty="0"/>
          </a:p>
        </p:txBody>
      </p:sp>
      <p:sp>
        <p:nvSpPr>
          <p:cNvPr id="2" name="Tekstvak 1"/>
          <p:cNvSpPr txBox="1"/>
          <p:nvPr/>
        </p:nvSpPr>
        <p:spPr>
          <a:xfrm>
            <a:off x="5716" y="404664"/>
            <a:ext cx="9036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700" dirty="0">
                <a:solidFill>
                  <a:schemeClr val="accent3"/>
                </a:solidFill>
                <a:latin typeface="+mj-lt"/>
              </a:rPr>
              <a:t>C. Hoe ervaren </a:t>
            </a:r>
            <a:r>
              <a:rPr lang="nl-BE" sz="2700" dirty="0" err="1">
                <a:solidFill>
                  <a:schemeClr val="accent3"/>
                </a:solidFill>
                <a:latin typeface="+mj-lt"/>
              </a:rPr>
              <a:t>ombudspersonen</a:t>
            </a:r>
            <a:r>
              <a:rPr lang="nl-BE" sz="2700" dirty="0">
                <a:solidFill>
                  <a:schemeClr val="accent3"/>
                </a:solidFill>
                <a:latin typeface="+mj-lt"/>
              </a:rPr>
              <a:t> de werking  anno 2013? </a:t>
            </a:r>
          </a:p>
        </p:txBody>
      </p:sp>
    </p:spTree>
    <p:extLst>
      <p:ext uri="{BB962C8B-B14F-4D97-AF65-F5344CB8AC3E}">
        <p14:creationId xmlns:p14="http://schemas.microsoft.com/office/powerpoint/2010/main" val="40021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u="sng" dirty="0"/>
              <a:t>Opportuniteiten</a:t>
            </a:r>
            <a:endParaRPr lang="nl-BE" dirty="0"/>
          </a:p>
          <a:p>
            <a:r>
              <a:rPr lang="nl-BE" dirty="0" smtClean="0"/>
              <a:t>Input </a:t>
            </a:r>
            <a:r>
              <a:rPr lang="nl-BE" dirty="0"/>
              <a:t>vanuit de ombudsfunctie naar </a:t>
            </a:r>
            <a:r>
              <a:rPr lang="nl-BE" dirty="0" smtClean="0"/>
              <a:t>kwaliteitsverbetering / </a:t>
            </a:r>
            <a:r>
              <a:rPr lang="nl-BE" dirty="0"/>
              <a:t>het kwaliteitsmanagement binnen de zorgorganisatie</a:t>
            </a:r>
          </a:p>
          <a:p>
            <a:r>
              <a:rPr lang="nl-BE" dirty="0" smtClean="0"/>
              <a:t>Het </a:t>
            </a:r>
            <a:r>
              <a:rPr lang="nl-BE" dirty="0"/>
              <a:t>verder stroomlijnen van de aanpak binnen de </a:t>
            </a:r>
            <a:r>
              <a:rPr lang="nl-BE" dirty="0" err="1"/>
              <a:t>ombudsdiensten</a:t>
            </a:r>
            <a:r>
              <a:rPr lang="nl-BE" dirty="0"/>
              <a:t> door kennis en vaardigheden te verhogen</a:t>
            </a:r>
          </a:p>
          <a:p>
            <a:r>
              <a:rPr lang="nl-BE" dirty="0" smtClean="0"/>
              <a:t>De </a:t>
            </a:r>
            <a:r>
              <a:rPr lang="nl-BE" dirty="0"/>
              <a:t>bekendheid van de </a:t>
            </a:r>
            <a:r>
              <a:rPr lang="nl-BE" dirty="0" smtClean="0"/>
              <a:t>Wet </a:t>
            </a:r>
            <a:r>
              <a:rPr lang="nl-BE" dirty="0" err="1" smtClean="0"/>
              <a:t>Patiëntenrechten</a:t>
            </a:r>
            <a:r>
              <a:rPr lang="nl-BE" dirty="0" smtClean="0"/>
              <a:t> / klachtrecht </a:t>
            </a:r>
            <a:r>
              <a:rPr lang="nl-BE" dirty="0"/>
              <a:t>mee ondersteunen </a:t>
            </a:r>
          </a:p>
          <a:p>
            <a:pPr marL="114300" indent="0">
              <a:buNone/>
            </a:pPr>
            <a:r>
              <a:rPr lang="nl-BE" dirty="0" smtClean="0"/>
              <a:t>-&gt; </a:t>
            </a:r>
            <a:r>
              <a:rPr lang="nl-BE" dirty="0"/>
              <a:t>explicietere rol in opnemen</a:t>
            </a:r>
          </a:p>
          <a:p>
            <a:pPr marL="114300" indent="0">
              <a:buNone/>
            </a:pPr>
            <a:endParaRPr lang="nl-BE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476672"/>
            <a:ext cx="896448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700" dirty="0">
                <a:solidFill>
                  <a:schemeClr val="accent3"/>
                </a:solidFill>
                <a:latin typeface="+mj-lt"/>
              </a:rPr>
              <a:t>C. Hoe ervaren </a:t>
            </a:r>
            <a:r>
              <a:rPr lang="nl-BE" sz="2700" dirty="0" err="1">
                <a:solidFill>
                  <a:schemeClr val="accent3"/>
                </a:solidFill>
                <a:latin typeface="+mj-lt"/>
              </a:rPr>
              <a:t>ombudspersonen</a:t>
            </a:r>
            <a:r>
              <a:rPr lang="nl-BE" sz="2700" dirty="0">
                <a:solidFill>
                  <a:schemeClr val="accent3"/>
                </a:solidFill>
                <a:latin typeface="+mj-lt"/>
              </a:rPr>
              <a:t> de werking  anno 2013? </a:t>
            </a:r>
            <a:endParaRPr lang="nl-BE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03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u="sng" dirty="0"/>
              <a:t>Bedreigingen</a:t>
            </a:r>
            <a:endParaRPr lang="nl-BE" dirty="0"/>
          </a:p>
          <a:p>
            <a:r>
              <a:rPr lang="nl-BE" dirty="0" smtClean="0"/>
              <a:t>Besparingen </a:t>
            </a:r>
            <a:r>
              <a:rPr lang="nl-BE" dirty="0"/>
              <a:t>in </a:t>
            </a:r>
            <a:r>
              <a:rPr lang="nl-BE" dirty="0" smtClean="0"/>
              <a:t>ziekenhuissector die </a:t>
            </a:r>
            <a:r>
              <a:rPr lang="nl-BE" dirty="0"/>
              <a:t>zich vertalen naar minder </a:t>
            </a:r>
            <a:r>
              <a:rPr lang="nl-BE" dirty="0" smtClean="0"/>
              <a:t>financiële middelen</a:t>
            </a:r>
            <a:endParaRPr lang="nl-BE" dirty="0"/>
          </a:p>
          <a:p>
            <a:r>
              <a:rPr lang="nl-BE" dirty="0" smtClean="0"/>
              <a:t>Verwachtingen </a:t>
            </a:r>
            <a:r>
              <a:rPr lang="nl-BE" dirty="0"/>
              <a:t>ten aanzien van de </a:t>
            </a:r>
            <a:r>
              <a:rPr lang="nl-BE" dirty="0" err="1"/>
              <a:t>ombudsdienst</a:t>
            </a:r>
            <a:r>
              <a:rPr lang="nl-BE" dirty="0"/>
              <a:t> soms te </a:t>
            </a:r>
            <a:r>
              <a:rPr lang="nl-BE" dirty="0" smtClean="0"/>
              <a:t>hoog (rolonduidelijkheid)</a:t>
            </a:r>
          </a:p>
          <a:p>
            <a:r>
              <a:rPr lang="nl-BE" dirty="0" smtClean="0"/>
              <a:t>Ombudsfunctie </a:t>
            </a:r>
            <a:r>
              <a:rPr lang="nl-BE" dirty="0"/>
              <a:t>als manusje van alles      </a:t>
            </a:r>
          </a:p>
          <a:p>
            <a:endParaRPr lang="nl-BE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548680"/>
            <a:ext cx="865630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700" dirty="0">
                <a:solidFill>
                  <a:schemeClr val="accent3"/>
                </a:solidFill>
                <a:latin typeface="+mj-lt"/>
              </a:rPr>
              <a:t>C. Hoe ervaren </a:t>
            </a:r>
            <a:r>
              <a:rPr lang="nl-BE" sz="2700" dirty="0" err="1">
                <a:solidFill>
                  <a:schemeClr val="accent3"/>
                </a:solidFill>
                <a:latin typeface="+mj-lt"/>
              </a:rPr>
              <a:t>ombudspersonen</a:t>
            </a:r>
            <a:r>
              <a:rPr lang="nl-BE" sz="2700" dirty="0">
                <a:solidFill>
                  <a:schemeClr val="accent3"/>
                </a:solidFill>
                <a:latin typeface="+mj-lt"/>
              </a:rPr>
              <a:t> de werking  anno 2013? </a:t>
            </a:r>
            <a:endParaRPr lang="nl-BE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1210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988024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u="sng" dirty="0"/>
              <a:t>Uitdagingen</a:t>
            </a:r>
            <a:endParaRPr lang="nl-BE" dirty="0"/>
          </a:p>
          <a:p>
            <a:pPr marL="114300" indent="0">
              <a:buNone/>
            </a:pPr>
            <a:r>
              <a:rPr lang="nl-BE" dirty="0">
                <a:solidFill>
                  <a:schemeClr val="accent5"/>
                </a:solidFill>
              </a:rPr>
              <a:t>1.</a:t>
            </a:r>
            <a:r>
              <a:rPr lang="nl-BE" dirty="0"/>
              <a:t>Het statuut </a:t>
            </a:r>
            <a:r>
              <a:rPr lang="nl-BE" dirty="0" smtClean="0"/>
              <a:t>opmaken van </a:t>
            </a:r>
            <a:r>
              <a:rPr lang="nl-BE" dirty="0"/>
              <a:t>de ombudsfunctie / bemiddelingsfunctie</a:t>
            </a:r>
          </a:p>
          <a:p>
            <a:pPr marL="114300" indent="0">
              <a:buNone/>
            </a:pPr>
            <a:r>
              <a:rPr lang="nl-BE" dirty="0">
                <a:solidFill>
                  <a:schemeClr val="accent5"/>
                </a:solidFill>
              </a:rPr>
              <a:t>2. </a:t>
            </a:r>
            <a:r>
              <a:rPr lang="nl-BE" dirty="0"/>
              <a:t>Nood aan een grotere borging van de “vertrouwelijkheid” link </a:t>
            </a:r>
            <a:r>
              <a:rPr lang="nl-BE" dirty="0" smtClean="0"/>
              <a:t>“</a:t>
            </a:r>
            <a:r>
              <a:rPr lang="nl-BE" dirty="0"/>
              <a:t>beroepsgeheim”</a:t>
            </a:r>
          </a:p>
          <a:p>
            <a:pPr marL="114300" indent="0">
              <a:buNone/>
            </a:pPr>
            <a:r>
              <a:rPr lang="nl-BE" dirty="0">
                <a:solidFill>
                  <a:schemeClr val="accent5"/>
                </a:solidFill>
              </a:rPr>
              <a:t>3. </a:t>
            </a:r>
            <a:r>
              <a:rPr lang="nl-BE" dirty="0"/>
              <a:t>De laagdrempeligheid resulteert in overbevraagde </a:t>
            </a:r>
            <a:r>
              <a:rPr lang="nl-BE" dirty="0" err="1" smtClean="0"/>
              <a:t>ombudsdiensten</a:t>
            </a:r>
            <a:r>
              <a:rPr lang="nl-BE" dirty="0"/>
              <a:t>. Hierdoor wordt de geloofwaardigheid </a:t>
            </a:r>
            <a:r>
              <a:rPr lang="nl-BE" dirty="0" smtClean="0"/>
              <a:t>ondergraven</a:t>
            </a:r>
            <a:r>
              <a:rPr lang="nl-BE" dirty="0"/>
              <a:t>, </a:t>
            </a:r>
            <a:r>
              <a:rPr lang="nl-BE" dirty="0" smtClean="0"/>
              <a:t> voor </a:t>
            </a:r>
            <a:r>
              <a:rPr lang="nl-BE" dirty="0"/>
              <a:t>de interne </a:t>
            </a:r>
            <a:r>
              <a:rPr lang="nl-BE" dirty="0" err="1"/>
              <a:t>ombudsdienst</a:t>
            </a:r>
            <a:r>
              <a:rPr lang="nl-BE" dirty="0"/>
              <a:t> werkt dit </a:t>
            </a:r>
            <a:r>
              <a:rPr lang="nl-BE" dirty="0" smtClean="0"/>
              <a:t>aspect </a:t>
            </a:r>
            <a:r>
              <a:rPr lang="nl-BE" dirty="0"/>
              <a:t>nog versterkend gezien de soms reeds eerder </a:t>
            </a:r>
            <a:r>
              <a:rPr lang="nl-BE" dirty="0" smtClean="0"/>
              <a:t>wantrouwige </a:t>
            </a:r>
            <a:r>
              <a:rPr lang="nl-BE" dirty="0"/>
              <a:t>perceptie van deze ombudsfunctie door de aanmelder.</a:t>
            </a:r>
          </a:p>
          <a:p>
            <a:pPr marL="114300" indent="0">
              <a:buNone/>
            </a:pPr>
            <a:r>
              <a:rPr lang="nl-BE" dirty="0">
                <a:solidFill>
                  <a:schemeClr val="accent5"/>
                </a:solidFill>
              </a:rPr>
              <a:t>4. </a:t>
            </a:r>
            <a:r>
              <a:rPr lang="nl-BE" dirty="0"/>
              <a:t>De rol van de ombudsfunctie ten aanzien van het kwaliteitsbeleid van de organisatie.</a:t>
            </a:r>
          </a:p>
          <a:p>
            <a:pPr marL="114300" indent="0">
              <a:buNone/>
            </a:pPr>
            <a:r>
              <a:rPr lang="nl-BE" dirty="0">
                <a:solidFill>
                  <a:schemeClr val="accent5"/>
                </a:solidFill>
              </a:rPr>
              <a:t>5. </a:t>
            </a:r>
            <a:r>
              <a:rPr lang="nl-BE" dirty="0"/>
              <a:t>Het mee ontwikkelen en aanbieden van een volwaardige opleiding “bemiddeling in de gezondheidszorg”</a:t>
            </a:r>
          </a:p>
          <a:p>
            <a:endParaRPr lang="nl-BE" dirty="0"/>
          </a:p>
        </p:txBody>
      </p:sp>
      <p:sp>
        <p:nvSpPr>
          <p:cNvPr id="2" name="Tekstvak 1"/>
          <p:cNvSpPr txBox="1"/>
          <p:nvPr/>
        </p:nvSpPr>
        <p:spPr>
          <a:xfrm>
            <a:off x="16506" y="468112"/>
            <a:ext cx="887688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700" dirty="0">
                <a:solidFill>
                  <a:schemeClr val="accent3"/>
                </a:solidFill>
                <a:latin typeface="+mj-lt"/>
              </a:rPr>
              <a:t>C. Hoe ervaren </a:t>
            </a:r>
            <a:r>
              <a:rPr lang="nl-BE" sz="2700" dirty="0" err="1">
                <a:solidFill>
                  <a:schemeClr val="accent3"/>
                </a:solidFill>
                <a:latin typeface="+mj-lt"/>
              </a:rPr>
              <a:t>ombudspersonen</a:t>
            </a:r>
            <a:r>
              <a:rPr lang="nl-BE" sz="2700" dirty="0">
                <a:solidFill>
                  <a:schemeClr val="accent3"/>
                </a:solidFill>
                <a:latin typeface="+mj-lt"/>
              </a:rPr>
              <a:t> de werking  anno 2013? </a:t>
            </a:r>
            <a:endParaRPr lang="nl-BE" sz="2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6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>
                <a:solidFill>
                  <a:schemeClr val="accent3"/>
                </a:solidFill>
              </a:rPr>
              <a:t>D. Knelpunten in de praktijk 2014-2015</a:t>
            </a:r>
            <a:endParaRPr lang="nl-BE" sz="2800" dirty="0">
              <a:solidFill>
                <a:schemeClr val="accent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nl-BE" b="1" dirty="0" smtClean="0">
                <a:solidFill>
                  <a:schemeClr val="accent5"/>
                </a:solidFill>
              </a:rPr>
              <a:t>Breder </a:t>
            </a:r>
            <a:r>
              <a:rPr lang="nl-BE" b="1" dirty="0">
                <a:solidFill>
                  <a:schemeClr val="accent5"/>
                </a:solidFill>
              </a:rPr>
              <a:t>Toepassingsgebied </a:t>
            </a:r>
            <a:endParaRPr lang="nl-BE" b="1" dirty="0" smtClean="0">
              <a:solidFill>
                <a:schemeClr val="accent5"/>
              </a:solidFill>
            </a:endParaRPr>
          </a:p>
          <a:p>
            <a:r>
              <a:rPr lang="nl-BE" dirty="0" smtClean="0"/>
              <a:t>Klachten </a:t>
            </a:r>
            <a:r>
              <a:rPr lang="nl-BE" dirty="0"/>
              <a:t>ruimer dan de individuele relatie tussen de patiënt en de beroepsbeoefenaar. </a:t>
            </a:r>
            <a:endParaRPr lang="nl-BE" dirty="0" smtClean="0"/>
          </a:p>
          <a:p>
            <a:r>
              <a:rPr lang="nl-BE" dirty="0" smtClean="0"/>
              <a:t>Klachten </a:t>
            </a:r>
            <a:r>
              <a:rPr lang="nl-BE" dirty="0"/>
              <a:t>van personen die geen klachtrecht werd toegekend </a:t>
            </a:r>
            <a:endParaRPr lang="nl-BE" dirty="0" smtClean="0"/>
          </a:p>
          <a:p>
            <a:pPr marL="114300" indent="0">
              <a:buNone/>
            </a:pPr>
            <a:endParaRPr lang="nl-BE" b="1" dirty="0"/>
          </a:p>
          <a:p>
            <a:pPr marL="114300" indent="0">
              <a:buNone/>
            </a:pPr>
            <a:r>
              <a:rPr lang="nl-BE" b="1" dirty="0">
                <a:solidFill>
                  <a:schemeClr val="accent5"/>
                </a:solidFill>
              </a:rPr>
              <a:t>Het bemiddelingsproces </a:t>
            </a:r>
            <a:endParaRPr lang="nl-BE" b="1" dirty="0" smtClean="0">
              <a:solidFill>
                <a:schemeClr val="accent5"/>
              </a:solidFill>
            </a:endParaRPr>
          </a:p>
          <a:p>
            <a:r>
              <a:rPr lang="nl-BE" dirty="0" smtClean="0"/>
              <a:t>Definitie </a:t>
            </a:r>
            <a:r>
              <a:rPr lang="nl-BE" dirty="0"/>
              <a:t>Bemiddeling in kader van de </a:t>
            </a:r>
            <a:r>
              <a:rPr lang="nl-BE" dirty="0" smtClean="0"/>
              <a:t>Wet </a:t>
            </a:r>
            <a:r>
              <a:rPr lang="nl-BE" dirty="0" err="1"/>
              <a:t>P</a:t>
            </a:r>
            <a:r>
              <a:rPr lang="nl-BE" dirty="0" err="1" smtClean="0"/>
              <a:t>atiëntenrechten</a:t>
            </a:r>
            <a:r>
              <a:rPr lang="nl-BE" dirty="0" smtClean="0"/>
              <a:t> </a:t>
            </a:r>
          </a:p>
          <a:p>
            <a:r>
              <a:rPr lang="nl-BE" dirty="0" smtClean="0"/>
              <a:t>Onafhankelijkheid </a:t>
            </a:r>
            <a:r>
              <a:rPr lang="nl-BE" dirty="0"/>
              <a:t>van de </a:t>
            </a:r>
            <a:r>
              <a:rPr lang="nl-BE" dirty="0" err="1"/>
              <a:t>ombudspersoon</a:t>
            </a:r>
            <a:r>
              <a:rPr lang="nl-BE" dirty="0"/>
              <a:t> </a:t>
            </a:r>
            <a:endParaRPr lang="nl-BE" dirty="0" smtClean="0"/>
          </a:p>
          <a:p>
            <a:r>
              <a:rPr lang="nl-BE" dirty="0"/>
              <a:t>De verwachting van patiënten t.a.v. de ombudsfunctie </a:t>
            </a:r>
            <a:endParaRPr lang="nl-BE" dirty="0" smtClean="0"/>
          </a:p>
          <a:p>
            <a:r>
              <a:rPr lang="nl-BE" dirty="0"/>
              <a:t>De structuur en organisatie eigen aan een ziekenhuis </a:t>
            </a:r>
            <a:endParaRPr lang="nl-BE" dirty="0" smtClean="0"/>
          </a:p>
          <a:p>
            <a:r>
              <a:rPr lang="nl-BE" dirty="0"/>
              <a:t>Discussie rond toegang tot het patiëntendossier door de </a:t>
            </a:r>
            <a:r>
              <a:rPr lang="nl-BE" dirty="0" err="1"/>
              <a:t>ombudspersoon</a:t>
            </a: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186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Toelichting en reflectie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BE" dirty="0" smtClean="0"/>
              <a:t>Overzicht geraadpleegde bevragingen en onderzoeken (2006- 2016)</a:t>
            </a:r>
          </a:p>
          <a:p>
            <a:pPr marL="868680" lvl="1" indent="-457200">
              <a:buAutoNum type="alphaUcPeriod"/>
            </a:pPr>
            <a:r>
              <a:rPr lang="nl-BE" dirty="0" smtClean="0"/>
              <a:t>Algemene bevragingen</a:t>
            </a:r>
          </a:p>
          <a:p>
            <a:pPr marL="868680" lvl="1" indent="-457200">
              <a:buAutoNum type="alphaUcPeriod"/>
            </a:pPr>
            <a:r>
              <a:rPr lang="nl-BE" dirty="0" smtClean="0"/>
              <a:t>Lokale bevragingen</a:t>
            </a:r>
          </a:p>
          <a:p>
            <a:pPr marL="571500" indent="-457200">
              <a:buAutoNum type="arabicPeriod"/>
            </a:pPr>
            <a:r>
              <a:rPr lang="nl-BE" dirty="0" smtClean="0"/>
              <a:t>Besluiten</a:t>
            </a:r>
          </a:p>
          <a:p>
            <a:pPr marL="571500" indent="-457200">
              <a:buAutoNum type="arabicPeriod"/>
            </a:pPr>
            <a:r>
              <a:rPr lang="nl-BE" dirty="0" smtClean="0"/>
              <a:t>Bijkomende reflectie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Individuele reflectie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Reflectie in kleine groep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Plenaire reflectie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908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>
                <a:solidFill>
                  <a:schemeClr val="accent3"/>
                </a:solidFill>
              </a:rPr>
              <a:t>D</a:t>
            </a:r>
            <a:r>
              <a:rPr lang="nl-BE" sz="2800" dirty="0">
                <a:solidFill>
                  <a:schemeClr val="accent3"/>
                </a:solidFill>
              </a:rPr>
              <a:t>. knelpunten in de praktijk </a:t>
            </a:r>
            <a:r>
              <a:rPr lang="nl-BE" sz="2800" dirty="0" smtClean="0">
                <a:solidFill>
                  <a:schemeClr val="accent3"/>
                </a:solidFill>
              </a:rPr>
              <a:t>2014-2015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nl-BE" b="1" dirty="0">
                <a:solidFill>
                  <a:schemeClr val="accent5"/>
                </a:solidFill>
              </a:rPr>
              <a:t>Vertrouwelijkheid van het bemiddelingsproces en het </a:t>
            </a:r>
            <a:r>
              <a:rPr lang="nl-BE" b="1" dirty="0" err="1">
                <a:solidFill>
                  <a:schemeClr val="accent5"/>
                </a:solidFill>
              </a:rPr>
              <a:t>ombudsdossier</a:t>
            </a:r>
            <a:r>
              <a:rPr lang="nl-BE" b="1" dirty="0">
                <a:solidFill>
                  <a:schemeClr val="accent5"/>
                </a:solidFill>
              </a:rPr>
              <a:t> </a:t>
            </a:r>
            <a:endParaRPr lang="nl-BE" b="1" dirty="0" smtClean="0">
              <a:solidFill>
                <a:schemeClr val="accent5"/>
              </a:solidFill>
            </a:endParaRPr>
          </a:p>
          <a:p>
            <a:pPr marL="114300" indent="0">
              <a:buNone/>
            </a:pPr>
            <a:endParaRPr lang="nl-BE" b="1" dirty="0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nl-BE" b="1" dirty="0">
                <a:solidFill>
                  <a:schemeClr val="accent5"/>
                </a:solidFill>
              </a:rPr>
              <a:t>Opleiding en </a:t>
            </a:r>
            <a:r>
              <a:rPr lang="nl-BE" b="1" dirty="0" smtClean="0">
                <a:solidFill>
                  <a:schemeClr val="accent5"/>
                </a:solidFill>
              </a:rPr>
              <a:t>vormingsvereisten </a:t>
            </a:r>
            <a:r>
              <a:rPr lang="nl-BE" b="1" dirty="0">
                <a:solidFill>
                  <a:schemeClr val="accent5"/>
                </a:solidFill>
              </a:rPr>
              <a:t>van de </a:t>
            </a:r>
            <a:r>
              <a:rPr lang="nl-BE" b="1" dirty="0" err="1">
                <a:solidFill>
                  <a:schemeClr val="accent5"/>
                </a:solidFill>
              </a:rPr>
              <a:t>o</a:t>
            </a:r>
            <a:r>
              <a:rPr lang="nl-BE" b="1" dirty="0" err="1" smtClean="0">
                <a:solidFill>
                  <a:schemeClr val="accent5"/>
                </a:solidFill>
              </a:rPr>
              <a:t>mbudspersoon</a:t>
            </a:r>
            <a:r>
              <a:rPr lang="nl-BE" b="1" dirty="0" smtClean="0">
                <a:solidFill>
                  <a:schemeClr val="accent5"/>
                </a:solidFill>
              </a:rPr>
              <a:t> </a:t>
            </a:r>
          </a:p>
          <a:p>
            <a:r>
              <a:rPr lang="nl-BE" dirty="0" smtClean="0"/>
              <a:t>opleggen </a:t>
            </a:r>
            <a:r>
              <a:rPr lang="nl-BE" dirty="0"/>
              <a:t>van verplichte opleiding- en vormingsvoorwaarden essentieel opdat eenzelfde vormingsniveau voor alle </a:t>
            </a:r>
            <a:r>
              <a:rPr lang="nl-BE" dirty="0" err="1"/>
              <a:t>ombudspersonen</a:t>
            </a:r>
            <a:r>
              <a:rPr lang="nl-BE" dirty="0"/>
              <a:t> kan bereikt worden en er een echt “beroep” kan ontstaan. </a:t>
            </a:r>
            <a:endParaRPr lang="nl-BE" dirty="0" smtClean="0"/>
          </a:p>
          <a:p>
            <a:pPr marL="114300" indent="0">
              <a:buNone/>
            </a:pPr>
            <a:endParaRPr lang="nl-BE" b="1" dirty="0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nl-BE" b="1" dirty="0">
                <a:solidFill>
                  <a:schemeClr val="accent5"/>
                </a:solidFill>
              </a:rPr>
              <a:t>Het formuleren van aanbevelingen ter voorkoming van herhaling van tekortkomingen versus het </a:t>
            </a:r>
            <a:r>
              <a:rPr lang="nl-BE" b="1" dirty="0" smtClean="0">
                <a:solidFill>
                  <a:schemeClr val="accent5"/>
                </a:solidFill>
              </a:rPr>
              <a:t>beroepsgeheim </a:t>
            </a:r>
            <a:r>
              <a:rPr lang="nl-BE" b="1" dirty="0">
                <a:solidFill>
                  <a:schemeClr val="accent5"/>
                </a:solidFill>
              </a:rPr>
              <a:t>van de </a:t>
            </a:r>
            <a:r>
              <a:rPr lang="nl-BE" b="1" dirty="0" err="1">
                <a:solidFill>
                  <a:schemeClr val="accent5"/>
                </a:solidFill>
              </a:rPr>
              <a:t>ombudspersoon</a:t>
            </a:r>
            <a:r>
              <a:rPr lang="nl-BE" b="1" dirty="0">
                <a:solidFill>
                  <a:schemeClr val="accent5"/>
                </a:solidFill>
              </a:rPr>
              <a:t> </a:t>
            </a:r>
            <a:endParaRPr lang="nl-BE" b="1" dirty="0" smtClean="0">
              <a:solidFill>
                <a:schemeClr val="accent5"/>
              </a:solidFill>
            </a:endParaRPr>
          </a:p>
          <a:p>
            <a:pPr marL="114300" indent="0">
              <a:buNone/>
            </a:pPr>
            <a:endParaRPr lang="nl-BE" b="1" dirty="0">
              <a:solidFill>
                <a:schemeClr val="accent5"/>
              </a:solidFill>
            </a:endParaRPr>
          </a:p>
          <a:p>
            <a:pPr marL="114300" indent="0">
              <a:buNone/>
            </a:pPr>
            <a:r>
              <a:rPr lang="nl-BE" b="1" dirty="0">
                <a:solidFill>
                  <a:schemeClr val="accent5"/>
                </a:solidFill>
              </a:rPr>
              <a:t>Controle van de werking van de </a:t>
            </a:r>
            <a:r>
              <a:rPr lang="nl-BE" b="1" dirty="0" err="1" smtClean="0">
                <a:solidFill>
                  <a:schemeClr val="accent5"/>
                </a:solidFill>
              </a:rPr>
              <a:t>Ombudsdiensten</a:t>
            </a:r>
            <a:endParaRPr lang="nl-BE" b="1" dirty="0" smtClean="0">
              <a:solidFill>
                <a:schemeClr val="accent5"/>
              </a:solidFill>
            </a:endParaRPr>
          </a:p>
          <a:p>
            <a:r>
              <a:rPr lang="nl-BE" dirty="0" smtClean="0"/>
              <a:t>Hoe </a:t>
            </a:r>
            <a:r>
              <a:rPr lang="nl-BE" dirty="0"/>
              <a:t>deze controle en behandeling van klachten over de werking van de </a:t>
            </a:r>
            <a:r>
              <a:rPr lang="nl-BE" dirty="0" err="1"/>
              <a:t>ombudspersonen</a:t>
            </a:r>
            <a:r>
              <a:rPr lang="nl-BE" dirty="0"/>
              <a:t> door de inspectiediensten er in de praktijk uitziet is momenteel </a:t>
            </a:r>
            <a:r>
              <a:rPr lang="nl-BE" dirty="0" smtClean="0"/>
              <a:t>een </a:t>
            </a:r>
            <a:r>
              <a:rPr lang="nl-BE" dirty="0"/>
              <a:t>groot vraagteken. </a:t>
            </a:r>
            <a:r>
              <a:rPr lang="nl-BE" b="1" dirty="0" smtClean="0"/>
              <a:t> 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62536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r>
              <a:rPr lang="nl-BE" sz="2800" dirty="0" smtClean="0">
                <a:solidFill>
                  <a:schemeClr val="accent3"/>
                </a:solidFill>
              </a:rPr>
              <a:t>E. Ledenbevraging VVOVAZ 2016</a:t>
            </a:r>
            <a:endParaRPr lang="nl-BE" sz="2800" dirty="0">
              <a:solidFill>
                <a:schemeClr val="accent3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Behaald diploma</a:t>
            </a:r>
          </a:p>
          <a:p>
            <a:r>
              <a:rPr lang="nl-BE" dirty="0" smtClean="0"/>
              <a:t>Basisopleiding</a:t>
            </a:r>
          </a:p>
          <a:p>
            <a:r>
              <a:rPr lang="nl-BE" dirty="0" smtClean="0"/>
              <a:t>Opleidingen die nuttig zijn voor de ombudsfunctie</a:t>
            </a:r>
          </a:p>
          <a:p>
            <a:r>
              <a:rPr lang="nl-BE" dirty="0" smtClean="0"/>
              <a:t>Statuut</a:t>
            </a:r>
          </a:p>
          <a:p>
            <a:r>
              <a:rPr lang="nl-BE" dirty="0" smtClean="0"/>
              <a:t>Ombudsfunctie combineren met andere functies</a:t>
            </a:r>
          </a:p>
          <a:p>
            <a:r>
              <a:rPr lang="nl-BE" dirty="0" smtClean="0"/>
              <a:t>Autonomie</a:t>
            </a:r>
          </a:p>
          <a:p>
            <a:r>
              <a:rPr lang="nl-BE" dirty="0" smtClean="0"/>
              <a:t>Bereikbaarheid</a:t>
            </a:r>
          </a:p>
          <a:p>
            <a:r>
              <a:rPr lang="nl-BE" dirty="0" smtClean="0"/>
              <a:t>Administratieve hulp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84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BE" sz="2400" dirty="0">
                <a:solidFill>
                  <a:schemeClr val="accent3"/>
                </a:solidFill>
                <a:latin typeface="+mj-lt"/>
              </a:rPr>
              <a:t>F</a:t>
            </a:r>
            <a:r>
              <a:rPr lang="nl-BE" sz="2400" dirty="0" smtClean="0">
                <a:solidFill>
                  <a:schemeClr val="accent3"/>
                </a:solidFill>
                <a:latin typeface="+mj-lt"/>
              </a:rPr>
              <a:t>. Een onderzoek naar de kennis en tevredenheid 2006</a:t>
            </a:r>
            <a:br>
              <a:rPr lang="nl-BE" sz="2400" dirty="0" smtClean="0">
                <a:solidFill>
                  <a:schemeClr val="accent3"/>
                </a:solidFill>
                <a:latin typeface="+mj-lt"/>
              </a:rPr>
            </a:br>
            <a:r>
              <a:rPr lang="nl-BE" sz="2400" dirty="0" smtClean="0">
                <a:solidFill>
                  <a:schemeClr val="accent3"/>
                </a:solidFill>
                <a:latin typeface="+mj-lt"/>
              </a:rPr>
              <a:t>	Sint- </a:t>
            </a:r>
            <a:r>
              <a:rPr lang="nl-BE" sz="2400" dirty="0" err="1" smtClean="0">
                <a:solidFill>
                  <a:schemeClr val="accent3"/>
                </a:solidFill>
                <a:latin typeface="+mj-lt"/>
              </a:rPr>
              <a:t>Vicentiusziekenhuis</a:t>
            </a:r>
            <a:r>
              <a:rPr lang="nl-BE" sz="24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nl-BE" sz="1600" b="1" dirty="0" smtClean="0">
                <a:solidFill>
                  <a:srgbClr val="FF0000"/>
                </a:solidFill>
              </a:rPr>
              <a:t/>
            </a:r>
            <a:br>
              <a:rPr lang="nl-BE" sz="1600" b="1" dirty="0" smtClean="0">
                <a:solidFill>
                  <a:srgbClr val="FF0000"/>
                </a:solidFill>
              </a:rPr>
            </a:br>
            <a:endParaRPr lang="nl-BE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97152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nl-BE" dirty="0"/>
              <a:t>M</a:t>
            </a:r>
            <a:r>
              <a:rPr lang="nl-BE" dirty="0" smtClean="0"/>
              <a:t>elders: respondenten 51 van 100</a:t>
            </a:r>
          </a:p>
          <a:p>
            <a:pPr>
              <a:buFont typeface="Wingdings"/>
              <a:buChar char="Ø"/>
            </a:pPr>
            <a:r>
              <a:rPr lang="nl-BE" dirty="0" smtClean="0"/>
              <a:t>51% wist het bestaan van de </a:t>
            </a:r>
            <a:r>
              <a:rPr lang="nl-BE" dirty="0" err="1" smtClean="0"/>
              <a:t>ombudsdienst</a:t>
            </a:r>
            <a:r>
              <a:rPr lang="nl-BE" dirty="0" smtClean="0"/>
              <a:t> niet</a:t>
            </a:r>
          </a:p>
          <a:p>
            <a:pPr>
              <a:buFont typeface="Wingdings"/>
              <a:buChar char="Ø"/>
            </a:pPr>
            <a:r>
              <a:rPr lang="nl-BE" dirty="0" smtClean="0"/>
              <a:t>Voldoende op de hoogte gebracht over het verloop van de klachtenafhandeling.</a:t>
            </a:r>
          </a:p>
          <a:p>
            <a:pPr>
              <a:buFont typeface="Wingdings"/>
              <a:buChar char="Ø"/>
            </a:pPr>
            <a:r>
              <a:rPr lang="nl-BE" dirty="0" smtClean="0"/>
              <a:t>Over het algemeen zijn bijna alle melders tevreden over de werking van de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pPr>
              <a:buFont typeface="Wingdings"/>
              <a:buChar char="Ø"/>
            </a:pPr>
            <a:r>
              <a:rPr lang="nl-BE" dirty="0" smtClean="0"/>
              <a:t>Rol van de eerste lijn nog te weinig benut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/>
              <a:t>Patiënten</a:t>
            </a:r>
            <a:r>
              <a:rPr lang="nl-BE" dirty="0" smtClean="0"/>
              <a:t>: respondenten 100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60 % heeft geen weet van het bestaan van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err="1" smtClean="0"/>
              <a:t>Ombudsdienst</a:t>
            </a:r>
            <a:r>
              <a:rPr lang="nl-BE" dirty="0" smtClean="0"/>
              <a:t> </a:t>
            </a:r>
            <a:r>
              <a:rPr lang="nl-BE" dirty="0"/>
              <a:t>moet zich duidelijker profileren en meer uitleg geven over hun rol en specifieke taken</a:t>
            </a:r>
          </a:p>
          <a:p>
            <a:pPr marL="114300" indent="0">
              <a:buNone/>
            </a:pPr>
            <a:endParaRPr lang="nl-BE" dirty="0" smtClean="0"/>
          </a:p>
          <a:p>
            <a:pPr marL="114300" indent="0">
              <a:buNone/>
            </a:pPr>
            <a:r>
              <a:rPr lang="nl-BE" dirty="0" smtClean="0"/>
              <a:t>Personeel:  2 medewerkers per afdeling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err="1" smtClean="0"/>
              <a:t>Ombudsdienst</a:t>
            </a:r>
            <a:r>
              <a:rPr lang="nl-BE" dirty="0" smtClean="0"/>
              <a:t> moet meer communiceren naar personeel toe over klachtenprocedure en de afhandeling van de klacht.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err="1" smtClean="0"/>
              <a:t>Ombudsdienst</a:t>
            </a:r>
            <a:r>
              <a:rPr lang="nl-BE" dirty="0" smtClean="0"/>
              <a:t> heeft een toegevoegde waarde tot de </a:t>
            </a:r>
            <a:r>
              <a:rPr lang="nl-BE" dirty="0" err="1" smtClean="0"/>
              <a:t>kwaltiteitswerking</a:t>
            </a:r>
            <a:r>
              <a:rPr lang="nl-BE" dirty="0" smtClean="0"/>
              <a:t> van het ziekenhuis.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Positief dat er klachten van medewerkers worden afgehandeld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4556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>
                <a:solidFill>
                  <a:schemeClr val="accent3"/>
                </a:solidFill>
              </a:rPr>
              <a:t>G</a:t>
            </a:r>
            <a:r>
              <a:rPr lang="nl-BE" sz="2800" dirty="0" smtClean="0">
                <a:solidFill>
                  <a:schemeClr val="accent3"/>
                </a:solidFill>
              </a:rPr>
              <a:t>. </a:t>
            </a:r>
            <a:r>
              <a:rPr lang="nl-BE" sz="2800" dirty="0">
                <a:solidFill>
                  <a:schemeClr val="accent3"/>
                </a:solidFill>
              </a:rPr>
              <a:t>O</a:t>
            </a:r>
            <a:r>
              <a:rPr lang="nl-BE" sz="2800" dirty="0" smtClean="0">
                <a:solidFill>
                  <a:schemeClr val="accent3"/>
                </a:solidFill>
              </a:rPr>
              <a:t>nderzoek </a:t>
            </a:r>
            <a:r>
              <a:rPr lang="nl-BE" sz="2800" dirty="0">
                <a:solidFill>
                  <a:schemeClr val="accent3"/>
                </a:solidFill>
              </a:rPr>
              <a:t>naar de </a:t>
            </a:r>
            <a:r>
              <a:rPr lang="nl-BE" sz="2800" dirty="0" smtClean="0">
                <a:solidFill>
                  <a:schemeClr val="accent3"/>
                </a:solidFill>
              </a:rPr>
              <a:t>bekendheid en werking  2012</a:t>
            </a:r>
            <a:r>
              <a:rPr lang="nl-BE" sz="2400" dirty="0" smtClean="0">
                <a:solidFill>
                  <a:schemeClr val="accent3"/>
                </a:solidFill>
              </a:rPr>
              <a:t/>
            </a:r>
            <a:br>
              <a:rPr lang="nl-BE" sz="2400" dirty="0" smtClean="0">
                <a:solidFill>
                  <a:schemeClr val="accent3"/>
                </a:solidFill>
              </a:rPr>
            </a:br>
            <a:r>
              <a:rPr lang="nl-BE" sz="2400" dirty="0" smtClean="0">
                <a:solidFill>
                  <a:schemeClr val="accent3"/>
                </a:solidFill>
              </a:rPr>
              <a:t>GZA ziekenhuizen</a:t>
            </a:r>
            <a:r>
              <a:rPr lang="nl-BE" sz="1600" b="1" dirty="0">
                <a:solidFill>
                  <a:srgbClr val="FF0000"/>
                </a:solidFill>
              </a:rPr>
              <a:t/>
            </a:r>
            <a:br>
              <a:rPr lang="nl-BE" sz="1600" b="1" dirty="0">
                <a:solidFill>
                  <a:srgbClr val="FF0000"/>
                </a:solidFill>
              </a:rPr>
            </a:b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dirty="0" smtClean="0"/>
              <a:t>Melders: respondenten 57 van 170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56 % wist het bestaan van </a:t>
            </a:r>
            <a:r>
              <a:rPr lang="nl-BE" dirty="0" err="1" smtClean="0"/>
              <a:t>ombudsdienst</a:t>
            </a:r>
            <a:r>
              <a:rPr lang="nl-BE" dirty="0" smtClean="0"/>
              <a:t> niet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Onvoldoende </a:t>
            </a:r>
            <a:r>
              <a:rPr lang="nl-BE" dirty="0"/>
              <a:t>op de hoogte gebracht </a:t>
            </a:r>
            <a:r>
              <a:rPr lang="nl-BE" dirty="0" smtClean="0"/>
              <a:t>over het verloop van de klachtenafhandeling</a:t>
            </a:r>
          </a:p>
          <a:p>
            <a:pPr>
              <a:buFont typeface="Wingdings" panose="05000000000000000000" pitchFamily="2" charset="2"/>
              <a:buChar char="Ø"/>
            </a:pP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68% vindt dat de interne bemiddelaar zich neutraal opstelt en meerzijdig partijdig is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De ontevredenheid over het resultaat van de bemiddeling is niet zozeer te wijten aan de bemiddelaar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De meerderheid had het gevoel dat hun klacht serieus werd genomen (82%)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Over het algemeen zijn bijna alle </a:t>
            </a:r>
            <a:r>
              <a:rPr lang="nl-BE" dirty="0" smtClean="0"/>
              <a:t>melders tevreden </a:t>
            </a:r>
            <a:r>
              <a:rPr lang="nl-BE" dirty="0"/>
              <a:t>over </a:t>
            </a:r>
            <a:r>
              <a:rPr lang="nl-BE" dirty="0" smtClean="0"/>
              <a:t>de werking van de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 marL="114300" indent="0">
              <a:buNone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4696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>
                <a:solidFill>
                  <a:schemeClr val="accent3"/>
                </a:solidFill>
              </a:rPr>
              <a:t>G. Onderzoek naar de bekendheid en werking  2012</a:t>
            </a:r>
            <a:r>
              <a:rPr lang="nl-BE" sz="4400" dirty="0">
                <a:solidFill>
                  <a:schemeClr val="accent3"/>
                </a:solidFill>
              </a:rPr>
              <a:t/>
            </a:r>
            <a:br>
              <a:rPr lang="nl-BE" sz="4400" dirty="0">
                <a:solidFill>
                  <a:schemeClr val="accent3"/>
                </a:solidFill>
              </a:rPr>
            </a:br>
            <a:r>
              <a:rPr lang="nl-BE" sz="2400" dirty="0">
                <a:solidFill>
                  <a:schemeClr val="accent3"/>
                </a:solidFill>
              </a:rPr>
              <a:t>GZA ziekenhuizen</a:t>
            </a:r>
            <a:endParaRPr lang="nl-BE" sz="24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dirty="0"/>
              <a:t>Patiënten: respondenten 98 van 300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68 % heeft geen weet over het bestaan van de </a:t>
            </a:r>
            <a:r>
              <a:rPr lang="nl-BE" dirty="0" err="1"/>
              <a:t>ombudsdienst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err="1"/>
              <a:t>Ombudsdienst</a:t>
            </a:r>
            <a:r>
              <a:rPr lang="nl-BE" dirty="0"/>
              <a:t> moet zich duidelijker profileren en meer uitleg verschaffen over hun rol en specifieke taken</a:t>
            </a:r>
          </a:p>
          <a:p>
            <a:pPr marL="114300" indent="0">
              <a:buNone/>
            </a:pPr>
            <a:endParaRPr lang="nl-BE" dirty="0" smtClean="0"/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 smtClean="0"/>
              <a:t>Personeel </a:t>
            </a:r>
            <a:r>
              <a:rPr lang="nl-BE" dirty="0"/>
              <a:t>werd niet meer ondervraagd -&gt; duidelijk op de hoogte van werking van </a:t>
            </a:r>
            <a:r>
              <a:rPr lang="nl-BE" dirty="0" err="1"/>
              <a:t>ombudsdienst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4228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620000" cy="1143000"/>
          </a:xfrm>
        </p:spPr>
        <p:txBody>
          <a:bodyPr/>
          <a:lstStyle/>
          <a:p>
            <a:r>
              <a:rPr lang="nl-BE" sz="2200" dirty="0" smtClean="0">
                <a:solidFill>
                  <a:schemeClr val="accent5">
                    <a:lumMod val="75000"/>
                  </a:schemeClr>
                </a:solidFill>
              </a:rPr>
              <a:t>Vergelijking </a:t>
            </a:r>
            <a:r>
              <a:rPr lang="nl-BE" sz="2200" dirty="0">
                <a:solidFill>
                  <a:schemeClr val="accent5">
                    <a:lumMod val="75000"/>
                  </a:schemeClr>
                </a:solidFill>
              </a:rPr>
              <a:t>van 2006-2012</a:t>
            </a:r>
            <a:r>
              <a:rPr lang="nl-BE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nl-BE" dirty="0">
                <a:solidFill>
                  <a:schemeClr val="accent5">
                    <a:lumMod val="75000"/>
                  </a:schemeClr>
                </a:solidFill>
              </a:rPr>
            </a:b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196752"/>
            <a:ext cx="7620000" cy="508863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dirty="0" smtClean="0"/>
              <a:t>Melders:</a:t>
            </a:r>
          </a:p>
          <a:p>
            <a:r>
              <a:rPr lang="nl-BE" dirty="0" smtClean="0"/>
              <a:t>Aantal die niet weten dat er een </a:t>
            </a:r>
            <a:r>
              <a:rPr lang="nl-BE" dirty="0" err="1" smtClean="0"/>
              <a:t>ombudsdienst</a:t>
            </a:r>
            <a:r>
              <a:rPr lang="nl-BE" dirty="0" smtClean="0"/>
              <a:t> bestaat is ongeveer hetzelfde gebleven </a:t>
            </a:r>
            <a:br>
              <a:rPr lang="nl-BE" dirty="0" smtClean="0"/>
            </a:br>
            <a:r>
              <a:rPr lang="nl-BE" dirty="0" smtClean="0"/>
              <a:t>(licht gestegen met 5%)</a:t>
            </a:r>
          </a:p>
          <a:p>
            <a:r>
              <a:rPr lang="nl-BE" dirty="0"/>
              <a:t>Nog steeds onvoldoende informatie over rechten van de patiënt beschikbaar / </a:t>
            </a:r>
            <a:r>
              <a:rPr lang="nl-BE" dirty="0" smtClean="0"/>
              <a:t>gegeven</a:t>
            </a:r>
          </a:p>
          <a:p>
            <a:r>
              <a:rPr lang="nl-BE" dirty="0" smtClean="0"/>
              <a:t>Ze waren minder op de hoogte van het verloop van de klachtenafhandeling (schaalvergroting)</a:t>
            </a:r>
          </a:p>
          <a:p>
            <a:endParaRPr lang="nl-BE" dirty="0" smtClean="0"/>
          </a:p>
          <a:p>
            <a:r>
              <a:rPr lang="nl-BE" dirty="0"/>
              <a:t>De meerderheid van de melders  is nog steeds tevreden over de werking van de </a:t>
            </a:r>
            <a:r>
              <a:rPr lang="nl-BE" dirty="0" err="1" smtClean="0"/>
              <a:t>ombudsdienst</a:t>
            </a:r>
            <a:r>
              <a:rPr lang="nl-BE" dirty="0" smtClean="0"/>
              <a:t> en over de “neutrale” opstelling van de </a:t>
            </a:r>
            <a:r>
              <a:rPr lang="nl-BE" dirty="0" err="1" smtClean="0"/>
              <a:t>ombudspersoon</a:t>
            </a:r>
            <a:endParaRPr lang="nl-BE" dirty="0" smtClean="0"/>
          </a:p>
          <a:p>
            <a:r>
              <a:rPr lang="nl-BE" dirty="0"/>
              <a:t>De ontevredenheid over het resultaat van de bemiddeling is niet zozeer te wijten aan de </a:t>
            </a:r>
            <a:r>
              <a:rPr lang="nl-BE" dirty="0" smtClean="0"/>
              <a:t>bemiddelaar (onafhankelijkheid versus verwachting)</a:t>
            </a:r>
            <a:endParaRPr lang="nl-BE" dirty="0"/>
          </a:p>
          <a:p>
            <a:endParaRPr lang="nl-BE" dirty="0" smtClean="0"/>
          </a:p>
          <a:p>
            <a:pPr marL="114300" indent="0">
              <a:buNone/>
            </a:pP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88780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200" dirty="0" smtClean="0">
                <a:solidFill>
                  <a:schemeClr val="accent5">
                    <a:lumMod val="75000"/>
                  </a:schemeClr>
                </a:solidFill>
              </a:rPr>
              <a:t>Vergelijking </a:t>
            </a:r>
            <a:r>
              <a:rPr lang="nl-BE" sz="2200" dirty="0">
                <a:solidFill>
                  <a:schemeClr val="accent5">
                    <a:lumMod val="75000"/>
                  </a:schemeClr>
                </a:solidFill>
              </a:rPr>
              <a:t>van 2006-2012</a:t>
            </a:r>
            <a:endParaRPr lang="nl-BE" sz="2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484784"/>
            <a:ext cx="7897688" cy="4916016"/>
          </a:xfrm>
        </p:spPr>
        <p:txBody>
          <a:bodyPr/>
          <a:lstStyle/>
          <a:p>
            <a:pPr marL="114300" indent="0">
              <a:buNone/>
            </a:pPr>
            <a:r>
              <a:rPr lang="nl-BE" dirty="0" smtClean="0"/>
              <a:t>Patiënten:</a:t>
            </a:r>
          </a:p>
          <a:p>
            <a:r>
              <a:rPr lang="nl-BE" dirty="0" smtClean="0"/>
              <a:t>Het aantal patiënten dat niet op de hoogte is van het bestaan van de ombudsfunctie binnen het ziekenhuis stijgt </a:t>
            </a:r>
            <a:br>
              <a:rPr lang="nl-BE" dirty="0" smtClean="0"/>
            </a:br>
            <a:r>
              <a:rPr lang="nl-BE" dirty="0" smtClean="0"/>
              <a:t>(ongeveer 8%)</a:t>
            </a:r>
            <a:endParaRPr lang="nl-BE" dirty="0"/>
          </a:p>
          <a:p>
            <a:r>
              <a:rPr lang="nl-BE" dirty="0" smtClean="0"/>
              <a:t>De </a:t>
            </a:r>
            <a:r>
              <a:rPr lang="nl-BE" dirty="0" err="1" smtClean="0"/>
              <a:t>ombudsdienst</a:t>
            </a:r>
            <a:r>
              <a:rPr lang="nl-BE" dirty="0" smtClean="0"/>
              <a:t> </a:t>
            </a:r>
            <a:r>
              <a:rPr lang="nl-BE" dirty="0"/>
              <a:t>moet zich duidelijker </a:t>
            </a:r>
            <a:r>
              <a:rPr lang="nl-BE" dirty="0" smtClean="0"/>
              <a:t>en blijven profileren </a:t>
            </a:r>
            <a:br>
              <a:rPr lang="nl-BE" dirty="0" smtClean="0"/>
            </a:br>
            <a:r>
              <a:rPr lang="nl-BE" dirty="0" smtClean="0"/>
              <a:t>(meer </a:t>
            </a:r>
            <a:r>
              <a:rPr lang="nl-BE" dirty="0"/>
              <a:t>uitleg </a:t>
            </a:r>
            <a:r>
              <a:rPr lang="nl-BE" dirty="0" smtClean="0"/>
              <a:t>geven over hun rol en specifieke taken)</a:t>
            </a:r>
          </a:p>
          <a:p>
            <a:endParaRPr lang="nl-BE" dirty="0" smtClean="0"/>
          </a:p>
          <a:p>
            <a:pPr marL="114300" indent="0">
              <a:buNone/>
            </a:pPr>
            <a:r>
              <a:rPr lang="nl-BE" dirty="0"/>
              <a:t>Zorgverleners </a:t>
            </a:r>
            <a:r>
              <a:rPr lang="nl-BE" dirty="0" smtClean="0"/>
              <a:t>:</a:t>
            </a:r>
          </a:p>
          <a:p>
            <a:r>
              <a:rPr lang="nl-BE" dirty="0" smtClean="0"/>
              <a:t>Ze vinden </a:t>
            </a:r>
            <a:r>
              <a:rPr lang="nl-BE" dirty="0"/>
              <a:t>het nodig dat er voldoende informatie wordt gegeven over </a:t>
            </a:r>
            <a:r>
              <a:rPr lang="nl-BE" dirty="0" smtClean="0"/>
              <a:t>de klachtenprocedure</a:t>
            </a:r>
            <a:endParaRPr lang="nl-BE" dirty="0"/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2780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2. Besluit	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dirty="0" smtClean="0"/>
              <a:t>Positieve ervaringen: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Bereikbaarheid en bekendmaking van </a:t>
            </a:r>
            <a:r>
              <a:rPr lang="nl-BE" dirty="0" err="1" smtClean="0"/>
              <a:t>ombudsdienst</a:t>
            </a:r>
            <a:r>
              <a:rPr lang="nl-BE" dirty="0" smtClean="0"/>
              <a:t> bij zorgverleners is positief, naar patiënten toe blijft informatie en communicatie over rol en functie belangrijk</a:t>
            </a:r>
            <a:br>
              <a:rPr lang="nl-BE" dirty="0" smtClean="0"/>
            </a:b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Groeiend vertrouwen in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pPr marL="114300" indent="0">
              <a:buNone/>
            </a:pPr>
            <a:r>
              <a:rPr lang="nl-BE" dirty="0" smtClean="0"/>
              <a:t>-&gt; steeds meer mensen doen beroep op ombudsfunctie</a:t>
            </a:r>
          </a:p>
          <a:p>
            <a:pPr marL="114300" indent="0">
              <a:buNone/>
            </a:pP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Opleidingen worden als nuttig ervaren</a:t>
            </a:r>
            <a:br>
              <a:rPr lang="nl-BE" dirty="0" smtClean="0"/>
            </a:br>
            <a:endParaRPr lang="nl-BE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De meeste melders zijn algemeen tevreden over de </a:t>
            </a:r>
            <a:r>
              <a:rPr lang="nl-BE" dirty="0" err="1" smtClean="0"/>
              <a:t>ombudsdienst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7606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r>
              <a:rPr lang="nl-BE" dirty="0" smtClean="0"/>
              <a:t>2. Besluit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204048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nl-BE" dirty="0" smtClean="0"/>
              <a:t>Knelpunten: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Patiënten zijn </a:t>
            </a:r>
            <a:r>
              <a:rPr lang="nl-BE" dirty="0" smtClean="0"/>
              <a:t>niet altijd </a:t>
            </a:r>
            <a:r>
              <a:rPr lang="nl-BE" dirty="0"/>
              <a:t>op de hoogte van het bestaan van de </a:t>
            </a:r>
            <a:r>
              <a:rPr lang="nl-BE" dirty="0" err="1"/>
              <a:t>ombudsdienst</a:t>
            </a:r>
            <a:r>
              <a:rPr lang="nl-BE" dirty="0"/>
              <a:t> binnen de zorgvoorziening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Laagdrempeligheid -&gt; </a:t>
            </a:r>
            <a:r>
              <a:rPr lang="nl-BE" dirty="0" err="1" smtClean="0"/>
              <a:t>overbevraagde</a:t>
            </a:r>
            <a:r>
              <a:rPr lang="nl-BE" dirty="0" smtClean="0"/>
              <a:t> </a:t>
            </a:r>
            <a:r>
              <a:rPr lang="nl-BE" dirty="0" err="1" smtClean="0"/>
              <a:t>ombudsdienst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Emotioneel zwaar geladen </a:t>
            </a:r>
            <a:r>
              <a:rPr lang="nl-BE" dirty="0" smtClean="0"/>
              <a:t>functie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Uitbreiding wettelijk kader voor afhandelen van </a:t>
            </a:r>
            <a:r>
              <a:rPr lang="nl-BE" dirty="0" smtClean="0"/>
              <a:t>klachten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Contact </a:t>
            </a:r>
            <a:r>
              <a:rPr lang="nl-BE" dirty="0" smtClean="0"/>
              <a:t>directie, management en zorgverleners</a:t>
            </a:r>
            <a:endParaRPr lang="nl-BE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dirty="0"/>
              <a:t>Administratieve ondersteuning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Training en opleiding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dirty="0" smtClean="0"/>
              <a:t>Onvoldoende wettelijke bescherming van statuut</a:t>
            </a:r>
          </a:p>
        </p:txBody>
      </p:sp>
    </p:spTree>
    <p:extLst>
      <p:ext uri="{BB962C8B-B14F-4D97-AF65-F5344CB8AC3E}">
        <p14:creationId xmlns:p14="http://schemas.microsoft.com/office/powerpoint/2010/main" val="1494640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3</a:t>
            </a:r>
            <a:r>
              <a:rPr lang="nl-BE" dirty="0" smtClean="0"/>
              <a:t>. Bijkomende reflectie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00600"/>
          </a:xfrm>
        </p:spPr>
        <p:txBody>
          <a:bodyPr/>
          <a:lstStyle/>
          <a:p>
            <a:pPr marL="114300" indent="0">
              <a:buNone/>
            </a:pPr>
            <a:r>
              <a:rPr lang="nl-BE" dirty="0" smtClean="0"/>
              <a:t>Vanuit “mogelijke” behoeften van de </a:t>
            </a:r>
            <a:r>
              <a:rPr lang="nl-BE" dirty="0" err="1" smtClean="0"/>
              <a:t>ombudspersoon</a:t>
            </a:r>
            <a:r>
              <a:rPr lang="nl-BE" dirty="0" smtClean="0"/>
              <a:t> /bemiddelaar</a:t>
            </a:r>
          </a:p>
          <a:p>
            <a:pPr marL="114300" indent="0">
              <a:buNone/>
            </a:pPr>
            <a:r>
              <a:rPr lang="nl-BE" dirty="0" smtClean="0"/>
              <a:t>(geweldloze-verbindende communicatie - MR)</a:t>
            </a:r>
          </a:p>
          <a:p>
            <a:pPr marL="114300" indent="0">
              <a:buNone/>
            </a:pPr>
            <a:endParaRPr lang="nl-BE" dirty="0"/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Leren/ groeien en kwaliteit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Ondersteuning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Erkenning en acceptatie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Autonomie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Vertrouwen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BE" dirty="0" smtClean="0"/>
              <a:t>Zekerheid</a:t>
            </a:r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2523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0"/>
            <a:ext cx="7620000" cy="1143000"/>
          </a:xfrm>
        </p:spPr>
        <p:txBody>
          <a:bodyPr/>
          <a:lstStyle/>
          <a:p>
            <a:r>
              <a:rPr lang="nl-BE" sz="3200" dirty="0" smtClean="0"/>
              <a:t>1. Overzicht  van bevragingen en onderzoeken</a:t>
            </a:r>
            <a:br>
              <a:rPr lang="nl-BE" sz="3200" dirty="0" smtClean="0"/>
            </a:br>
            <a:r>
              <a:rPr lang="nl-BE" sz="3200" dirty="0" smtClean="0"/>
              <a:t> </a:t>
            </a:r>
            <a:r>
              <a:rPr lang="nl-BE" sz="2800" dirty="0" smtClean="0">
                <a:solidFill>
                  <a:schemeClr val="accent5"/>
                </a:solidFill>
              </a:rPr>
              <a:t>A. Algemene bevragingen</a:t>
            </a:r>
            <a:endParaRPr lang="nl-BE" sz="2800" dirty="0">
              <a:solidFill>
                <a:schemeClr val="accent5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235696"/>
            <a:ext cx="7620000" cy="5616624"/>
          </a:xfrm>
        </p:spPr>
        <p:txBody>
          <a:bodyPr>
            <a:normAutofit fontScale="92500" lnSpcReduction="10000"/>
          </a:bodyPr>
          <a:lstStyle/>
          <a:p>
            <a:pPr marL="92075" lvl="1" indent="0">
              <a:buNone/>
            </a:pPr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r>
              <a:rPr lang="nl-BE" sz="1800" dirty="0" smtClean="0"/>
              <a:t>. Interne bevraging </a:t>
            </a:r>
            <a:r>
              <a:rPr lang="nl-BE" sz="1800" dirty="0" err="1" smtClean="0"/>
              <a:t>ombudspersonen</a:t>
            </a:r>
            <a:r>
              <a:rPr lang="nl-BE" sz="1800" dirty="0" smtClean="0"/>
              <a:t> 2008-2009   </a:t>
            </a:r>
          </a:p>
          <a:p>
            <a:pPr marL="538163" lvl="1" indent="-285750">
              <a:buFont typeface="Wingdings" panose="05000000000000000000" pitchFamily="2" charset="2"/>
              <a:buChar char="Ø"/>
            </a:pPr>
            <a:r>
              <a:rPr lang="nl-BE" altLang="nl-BE" sz="1600" dirty="0"/>
              <a:t>Nood vanuit prov. werkgroep Antwerpen aan vergelijking werking </a:t>
            </a:r>
            <a:r>
              <a:rPr lang="nl-BE" altLang="nl-BE" sz="1600" dirty="0" err="1" smtClean="0"/>
              <a:t>ombudsdiensten</a:t>
            </a:r>
            <a:endParaRPr lang="nl-BE" altLang="nl-BE" sz="1600" dirty="0" smtClean="0"/>
          </a:p>
          <a:p>
            <a:pPr marL="538163" lvl="1" indent="-285750">
              <a:buFont typeface="Wingdings" panose="05000000000000000000" pitchFamily="2" charset="2"/>
              <a:buChar char="Ø"/>
            </a:pPr>
            <a:r>
              <a:rPr lang="nl-BE" altLang="nl-BE" sz="1600" dirty="0" smtClean="0"/>
              <a:t>VVOVAZ</a:t>
            </a:r>
            <a:endParaRPr lang="nl-BE" altLang="nl-BE" sz="1600" dirty="0"/>
          </a:p>
          <a:p>
            <a:pPr marL="297180" lvl="1" indent="0">
              <a:buNone/>
            </a:pPr>
            <a:endParaRPr lang="nl-BE" sz="1100" dirty="0"/>
          </a:p>
          <a:p>
            <a:pPr marL="88900" indent="0">
              <a:buNone/>
            </a:pPr>
            <a:r>
              <a:rPr lang="nl-BE" sz="1800" dirty="0" smtClean="0"/>
              <a:t>B. </a:t>
            </a:r>
            <a:r>
              <a:rPr lang="fr-FR" sz="1800" dirty="0"/>
              <a:t>La médiation Droits du patient dans le contexte hospitalier</a:t>
            </a:r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fr-FR" sz="1600" dirty="0"/>
              <a:t>Enquête sur la situation et la pratique des médiateurs 2012</a:t>
            </a:r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fr-FR" sz="1600" dirty="0"/>
              <a:t>Marie- Noëlle </a:t>
            </a:r>
            <a:r>
              <a:rPr lang="fr-FR" sz="1600" dirty="0" err="1"/>
              <a:t>Derèse</a:t>
            </a:r>
            <a:endParaRPr lang="fr-FR" sz="1600" dirty="0"/>
          </a:p>
          <a:p>
            <a:pPr marL="297180" lvl="1" indent="0">
              <a:buNone/>
            </a:pPr>
            <a:endParaRPr lang="nl-BE" sz="1100" dirty="0"/>
          </a:p>
          <a:p>
            <a:pPr marL="88900" lvl="1" indent="0">
              <a:buNone/>
            </a:pPr>
            <a:r>
              <a:rPr lang="nl-BE" sz="1800" dirty="0" smtClean="0"/>
              <a:t>C. </a:t>
            </a:r>
            <a:r>
              <a:rPr lang="nl-BE" sz="1800" dirty="0"/>
              <a:t>Hoe ervaren </a:t>
            </a:r>
            <a:r>
              <a:rPr lang="nl-BE" sz="1800" dirty="0" err="1"/>
              <a:t>ombudspersonen</a:t>
            </a:r>
            <a:r>
              <a:rPr lang="nl-BE" sz="1800" dirty="0"/>
              <a:t> de ombudsfunctie anno 2013?   </a:t>
            </a:r>
          </a:p>
          <a:p>
            <a:pPr marL="538163" lvl="1" indent="-285750">
              <a:buFont typeface="Wingdings" panose="05000000000000000000" pitchFamily="2" charset="2"/>
              <a:buChar char="Ø"/>
            </a:pPr>
            <a:r>
              <a:rPr lang="nl-BE" sz="1600" dirty="0"/>
              <a:t>SWOT –analyse </a:t>
            </a:r>
          </a:p>
          <a:p>
            <a:pPr marL="538163" lvl="1" indent="-285750">
              <a:buFont typeface="Wingdings" panose="05000000000000000000" pitchFamily="2" charset="2"/>
              <a:buChar char="Ø"/>
            </a:pPr>
            <a:r>
              <a:rPr lang="nl-BE" sz="1600" dirty="0"/>
              <a:t>VVOVAZ (provinciale bevraging)</a:t>
            </a:r>
          </a:p>
          <a:p>
            <a:pPr marL="88900" indent="0">
              <a:buNone/>
            </a:pPr>
            <a:endParaRPr lang="nl-BE" sz="1100" dirty="0"/>
          </a:p>
          <a:p>
            <a:pPr marL="0" indent="0">
              <a:buNone/>
            </a:pPr>
            <a:r>
              <a:rPr lang="nl-BE" sz="1800" dirty="0" smtClean="0"/>
              <a:t>  D. </a:t>
            </a:r>
            <a:r>
              <a:rPr lang="nl-BE" sz="1800" dirty="0"/>
              <a:t>Functies en bevoegdheden van de </a:t>
            </a:r>
            <a:r>
              <a:rPr lang="nl-BE" sz="1800" dirty="0" err="1"/>
              <a:t>ombudspersoon</a:t>
            </a:r>
            <a:r>
              <a:rPr lang="nl-BE" sz="1800" dirty="0"/>
              <a:t> in het </a:t>
            </a:r>
            <a:r>
              <a:rPr lang="nl-BE" sz="1800" dirty="0" smtClean="0"/>
              <a:t>ziekenhuis.</a:t>
            </a:r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nl-BE" sz="1600" dirty="0" smtClean="0"/>
              <a:t>Knelpunten </a:t>
            </a:r>
            <a:r>
              <a:rPr lang="nl-BE" sz="1600" dirty="0"/>
              <a:t>in de </a:t>
            </a:r>
            <a:r>
              <a:rPr lang="nl-BE" sz="1600" dirty="0" smtClean="0"/>
              <a:t>praktijk  2014-2015</a:t>
            </a:r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nl-BE" sz="1600" dirty="0" smtClean="0"/>
              <a:t>Ruth Schepmans</a:t>
            </a:r>
          </a:p>
          <a:p>
            <a:pPr marL="541338" lvl="1">
              <a:buFont typeface="Wingdings" panose="05000000000000000000" pitchFamily="2" charset="2"/>
              <a:buChar char="Ø"/>
            </a:pPr>
            <a:endParaRPr lang="nl-BE" sz="1600" dirty="0"/>
          </a:p>
          <a:p>
            <a:pPr marL="177800" lvl="1" indent="0">
              <a:buNone/>
            </a:pPr>
            <a:r>
              <a:rPr lang="nl-BE" sz="1800" dirty="0" smtClean="0"/>
              <a:t>E. Ledenbevraging VVOVAZ 2016 (i.s.m. AMIS)</a:t>
            </a:r>
          </a:p>
          <a:p>
            <a:pPr marL="598488" lvl="1" indent="-285750">
              <a:buFont typeface="Wingdings" panose="05000000000000000000" pitchFamily="2" charset="2"/>
              <a:buChar char="Ø"/>
            </a:pPr>
            <a:r>
              <a:rPr lang="nl-BE" sz="1600" dirty="0" smtClean="0"/>
              <a:t>VVOVAZ (Johan </a:t>
            </a:r>
            <a:r>
              <a:rPr lang="nl-BE" sz="1600" dirty="0" err="1" smtClean="0"/>
              <a:t>Behaeghe</a:t>
            </a:r>
            <a:r>
              <a:rPr lang="nl-BE" sz="1600" dirty="0" smtClean="0"/>
              <a:t>)</a:t>
            </a:r>
            <a:endParaRPr lang="fr-BE" sz="1600" dirty="0"/>
          </a:p>
          <a:p>
            <a:pPr marL="312738" lvl="1" indent="0">
              <a:buNone/>
            </a:pPr>
            <a:endParaRPr lang="nl-BE" sz="1600" dirty="0" smtClean="0"/>
          </a:p>
          <a:p>
            <a:pPr marL="312738" lvl="1" indent="0">
              <a:buNone/>
            </a:pPr>
            <a:endParaRPr lang="nl-BE" sz="1100" dirty="0"/>
          </a:p>
          <a:p>
            <a:pPr marL="114300" indent="0">
              <a:buNone/>
            </a:pPr>
            <a:r>
              <a:rPr lang="nl-BE" sz="1600" dirty="0" smtClean="0"/>
              <a:t>    </a:t>
            </a:r>
            <a:endParaRPr lang="nl-BE" sz="1600" dirty="0"/>
          </a:p>
          <a:p>
            <a:pPr marL="411480" lvl="1" indent="0">
              <a:buNone/>
            </a:pPr>
            <a:endParaRPr lang="nl-BE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nl-BE" sz="1600" dirty="0"/>
          </a:p>
          <a:p>
            <a:pPr lvl="1">
              <a:buFont typeface="Wingdings" panose="05000000000000000000" pitchFamily="2" charset="2"/>
              <a:buChar char="Ø"/>
            </a:pPr>
            <a:endParaRPr lang="nl-BE" sz="1600" dirty="0" smtClean="0"/>
          </a:p>
          <a:p>
            <a:pPr marL="297180" lvl="1" indent="0">
              <a:buNone/>
            </a:pPr>
            <a:endParaRPr lang="nl-BE" sz="1800" dirty="0"/>
          </a:p>
          <a:p>
            <a:pPr marL="3175" lvl="1" indent="0">
              <a:buNone/>
            </a:pPr>
            <a:endParaRPr lang="nl-BE" sz="1800" dirty="0" smtClean="0"/>
          </a:p>
          <a:p>
            <a:pPr marL="297180" lvl="1" indent="0">
              <a:buNone/>
            </a:pPr>
            <a:endParaRPr lang="nl-BE" sz="1800" dirty="0"/>
          </a:p>
          <a:p>
            <a:pPr marL="0" indent="0">
              <a:buNone/>
            </a:pPr>
            <a:endParaRPr lang="nl-BE" dirty="0" smtClean="0"/>
          </a:p>
          <a:p>
            <a:pPr marL="514350" indent="-514350">
              <a:buAutoNum type="arabicParenR"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900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Algemene bevraging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800" dirty="0" smtClean="0"/>
              <a:t>1) In </a:t>
            </a:r>
            <a:r>
              <a:rPr lang="en-US" sz="2800" dirty="0" err="1" smtClean="0"/>
              <a:t>welke</a:t>
            </a:r>
            <a:r>
              <a:rPr lang="en-US" sz="2800" dirty="0" smtClean="0"/>
              <a:t> </a:t>
            </a:r>
            <a:r>
              <a:rPr lang="en-US" sz="2800" dirty="0" err="1" smtClean="0"/>
              <a:t>provincie</a:t>
            </a:r>
            <a:r>
              <a:rPr lang="en-US" sz="2800" dirty="0" smtClean="0"/>
              <a:t> ben je </a:t>
            </a:r>
            <a:r>
              <a:rPr lang="en-US" sz="2800" dirty="0" err="1" smtClean="0"/>
              <a:t>tewerkgesteld</a:t>
            </a:r>
            <a:r>
              <a:rPr lang="en-US" sz="2800" dirty="0" smtClean="0"/>
              <a:t>?</a:t>
            </a:r>
            <a:endParaRPr lang="nl-BE" sz="2800" dirty="0" smtClean="0"/>
          </a:p>
          <a:p>
            <a:pPr lvl="0">
              <a:buNone/>
            </a:pPr>
            <a:r>
              <a:rPr lang="en-US" sz="2800" dirty="0" smtClean="0"/>
              <a:t>2) In </a:t>
            </a:r>
            <a:r>
              <a:rPr lang="en-US" sz="2800" dirty="0" err="1" smtClean="0"/>
              <a:t>welke</a:t>
            </a:r>
            <a:r>
              <a:rPr lang="en-US" sz="2800" dirty="0" smtClean="0"/>
              <a:t> </a:t>
            </a:r>
            <a:r>
              <a:rPr lang="en-US" sz="2800" dirty="0" err="1" smtClean="0"/>
              <a:t>zorgvoorziening</a:t>
            </a:r>
            <a:r>
              <a:rPr lang="en-US" sz="2800" dirty="0" smtClean="0"/>
              <a:t> </a:t>
            </a:r>
            <a:r>
              <a:rPr lang="en-US" sz="2800" dirty="0" err="1" smtClean="0"/>
              <a:t>werk</a:t>
            </a:r>
            <a:r>
              <a:rPr lang="en-US" sz="2800" dirty="0" smtClean="0"/>
              <a:t> je </a:t>
            </a:r>
            <a:r>
              <a:rPr lang="en-US" sz="2800" dirty="0" err="1" smtClean="0"/>
              <a:t>als</a:t>
            </a:r>
            <a:endParaRPr lang="en-US" sz="2800" dirty="0" smtClean="0"/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</a:t>
            </a:r>
            <a:r>
              <a:rPr lang="en-US" sz="2800" dirty="0" err="1" smtClean="0"/>
              <a:t>ombudspersoon</a:t>
            </a:r>
            <a:r>
              <a:rPr lang="en-US" sz="2800" dirty="0" smtClean="0"/>
              <a:t>/ </a:t>
            </a:r>
            <a:r>
              <a:rPr lang="en-US" sz="2800" dirty="0" err="1" smtClean="0"/>
              <a:t>bemiddelaar</a:t>
            </a:r>
            <a:r>
              <a:rPr lang="en-US" sz="2800" dirty="0" smtClean="0"/>
              <a:t>?</a:t>
            </a:r>
            <a:endParaRPr lang="nl-BE" sz="2800" dirty="0" smtClean="0"/>
          </a:p>
          <a:p>
            <a:pPr lvl="0">
              <a:buNone/>
            </a:pPr>
            <a:r>
              <a:rPr lang="en-US" sz="2800" dirty="0" smtClean="0"/>
              <a:t>3) </a:t>
            </a:r>
            <a:r>
              <a:rPr lang="en-US" sz="2800" dirty="0" err="1" smtClean="0"/>
              <a:t>Wat</a:t>
            </a:r>
            <a:r>
              <a:rPr lang="en-US" sz="2800" dirty="0" smtClean="0"/>
              <a:t> is je </a:t>
            </a:r>
            <a:r>
              <a:rPr lang="en-US" sz="2800" dirty="0" err="1" smtClean="0"/>
              <a:t>jobtime</a:t>
            </a:r>
            <a:r>
              <a:rPr lang="en-US" sz="2800" dirty="0" smtClean="0"/>
              <a:t>?</a:t>
            </a:r>
            <a:endParaRPr lang="nl-BE" sz="2800" dirty="0" smtClean="0"/>
          </a:p>
          <a:p>
            <a:pPr lvl="0">
              <a:buNone/>
            </a:pPr>
            <a:r>
              <a:rPr lang="en-US" sz="2800" dirty="0" smtClean="0"/>
              <a:t>4) </a:t>
            </a:r>
            <a:r>
              <a:rPr lang="en-US" sz="2800" dirty="0" err="1" smtClean="0"/>
              <a:t>Hoelang</a:t>
            </a:r>
            <a:r>
              <a:rPr lang="en-US" sz="2800" dirty="0" smtClean="0"/>
              <a:t> </a:t>
            </a:r>
            <a:r>
              <a:rPr lang="en-US" sz="2800" dirty="0" err="1" smtClean="0"/>
              <a:t>werk</a:t>
            </a:r>
            <a:r>
              <a:rPr lang="en-US" sz="2800" dirty="0" smtClean="0"/>
              <a:t> je al </a:t>
            </a:r>
            <a:r>
              <a:rPr lang="en-US" sz="2800" dirty="0" err="1" smtClean="0"/>
              <a:t>als</a:t>
            </a:r>
            <a:r>
              <a:rPr lang="en-US" sz="2800" dirty="0" smtClean="0"/>
              <a:t> </a:t>
            </a:r>
            <a:r>
              <a:rPr lang="en-US" sz="2800" dirty="0" err="1" smtClean="0"/>
              <a:t>ombudspersoon</a:t>
            </a:r>
            <a:r>
              <a:rPr lang="en-US" sz="2800" dirty="0" smtClean="0"/>
              <a:t> / </a:t>
            </a:r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</a:t>
            </a:r>
            <a:r>
              <a:rPr lang="en-US" sz="2800" dirty="0" err="1" smtClean="0"/>
              <a:t>bemiddelaar</a:t>
            </a:r>
            <a:r>
              <a:rPr lang="en-US" sz="2800" dirty="0" smtClean="0"/>
              <a:t>?</a:t>
            </a:r>
            <a:endParaRPr lang="nl-BE" sz="2800" dirty="0" smtClean="0"/>
          </a:p>
          <a:p>
            <a:pPr lvl="0">
              <a:buNone/>
            </a:pPr>
            <a:r>
              <a:rPr lang="en-US" sz="2800" dirty="0" smtClean="0"/>
              <a:t>5) Heb je </a:t>
            </a:r>
            <a:r>
              <a:rPr lang="en-US" sz="2800" dirty="0" err="1" smtClean="0"/>
              <a:t>collega's</a:t>
            </a:r>
            <a:r>
              <a:rPr lang="en-US" sz="2800" dirty="0" smtClean="0"/>
              <a:t> en / of </a:t>
            </a:r>
            <a:r>
              <a:rPr lang="en-US" sz="2800" dirty="0" err="1" smtClean="0"/>
              <a:t>medewerkers</a:t>
            </a:r>
            <a:r>
              <a:rPr lang="en-US" sz="2800" dirty="0" smtClean="0"/>
              <a:t> </a:t>
            </a:r>
            <a:r>
              <a:rPr lang="en-US" sz="2800" dirty="0" err="1" smtClean="0"/>
              <a:t>binnen</a:t>
            </a:r>
            <a:r>
              <a:rPr lang="en-US" sz="2800" dirty="0" smtClean="0"/>
              <a:t> de</a:t>
            </a:r>
          </a:p>
          <a:p>
            <a:pPr lv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 </a:t>
            </a:r>
            <a:r>
              <a:rPr lang="en-US" sz="2800" dirty="0" err="1" smtClean="0"/>
              <a:t>ombudsdienst</a:t>
            </a:r>
            <a:r>
              <a:rPr lang="en-US" sz="2800" dirty="0" smtClean="0"/>
              <a:t>?</a:t>
            </a:r>
            <a:endParaRPr lang="nl-BE" sz="2800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5"/>
                </a:solidFill>
              </a:rPr>
              <a:t>Leren/ groeien en kwaliteit</a:t>
            </a:r>
            <a:endParaRPr lang="nl-BE" sz="3600" dirty="0">
              <a:solidFill>
                <a:schemeClr val="accent5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513204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/>
              <a:t>6)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basisopleiding</a:t>
            </a:r>
            <a:r>
              <a:rPr lang="en-US" sz="2400" dirty="0" smtClean="0"/>
              <a:t> </a:t>
            </a:r>
            <a:r>
              <a:rPr lang="en-US" sz="2400" dirty="0" err="1" smtClean="0"/>
              <a:t>verdient</a:t>
            </a:r>
            <a:r>
              <a:rPr lang="en-US" sz="2400" dirty="0" smtClean="0"/>
              <a:t> de </a:t>
            </a:r>
            <a:r>
              <a:rPr lang="en-US" sz="2400" dirty="0" err="1" smtClean="0"/>
              <a:t>voorkeur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als</a:t>
            </a:r>
            <a:r>
              <a:rPr lang="en-US" sz="2400" dirty="0" smtClean="0"/>
              <a:t> </a:t>
            </a:r>
            <a:r>
              <a:rPr lang="en-US" sz="2400" dirty="0" err="1" smtClean="0"/>
              <a:t>ombudspersoon</a:t>
            </a:r>
            <a:r>
              <a:rPr lang="en-US" sz="2400" dirty="0" smtClean="0"/>
              <a:t>/ </a:t>
            </a:r>
            <a:r>
              <a:rPr lang="en-US" sz="2400" dirty="0" err="1" smtClean="0"/>
              <a:t>bemiddelaar</a:t>
            </a:r>
            <a:r>
              <a:rPr lang="en-US" sz="2400" dirty="0" smtClean="0"/>
              <a:t> </a:t>
            </a:r>
            <a:r>
              <a:rPr lang="en-US" sz="2400" dirty="0" err="1" smtClean="0"/>
              <a:t>ingezet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? </a:t>
            </a:r>
          </a:p>
          <a:p>
            <a:pPr lvl="0">
              <a:buNone/>
            </a:pPr>
            <a:endParaRPr lang="nl-BE" sz="2400" dirty="0" smtClean="0"/>
          </a:p>
          <a:p>
            <a:pPr>
              <a:buNone/>
            </a:pPr>
            <a:r>
              <a:rPr lang="en-US" sz="2400" dirty="0" smtClean="0"/>
              <a:t>7)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opleidingen</a:t>
            </a:r>
            <a:r>
              <a:rPr lang="en-US" sz="2400" dirty="0" smtClean="0"/>
              <a:t> en </a:t>
            </a:r>
            <a:r>
              <a:rPr lang="en-US" sz="2400" dirty="0" err="1" smtClean="0"/>
              <a:t>trainingen</a:t>
            </a:r>
            <a:r>
              <a:rPr lang="en-US" sz="2400" dirty="0" smtClean="0"/>
              <a:t> </a:t>
            </a:r>
            <a:r>
              <a:rPr lang="en-US" sz="2400" dirty="0" err="1" smtClean="0"/>
              <a:t>zijn</a:t>
            </a:r>
            <a:r>
              <a:rPr lang="en-US" sz="2400" dirty="0" smtClean="0"/>
              <a:t> </a:t>
            </a:r>
            <a:r>
              <a:rPr lang="en-US" sz="2400" dirty="0" err="1" smtClean="0"/>
              <a:t>aanvullend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r>
              <a:rPr lang="en-US" sz="2400" dirty="0" smtClean="0"/>
              <a:t> / </a:t>
            </a:r>
            <a:r>
              <a:rPr lang="en-US" sz="2400" dirty="0" err="1" smtClean="0"/>
              <a:t>gewenst</a:t>
            </a:r>
            <a:r>
              <a:rPr lang="en-US" sz="2400" dirty="0" smtClean="0"/>
              <a:t>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8) </a:t>
            </a:r>
            <a:r>
              <a:rPr lang="en-US" sz="2400" dirty="0" err="1"/>
              <a:t>Welk</a:t>
            </a:r>
            <a:r>
              <a:rPr lang="en-US" sz="2400" dirty="0"/>
              <a:t> </a:t>
            </a:r>
            <a:r>
              <a:rPr lang="en-US" sz="2400" dirty="0" err="1"/>
              <a:t>leerproces</a:t>
            </a:r>
            <a:r>
              <a:rPr lang="en-US" sz="2400" dirty="0"/>
              <a:t> </a:t>
            </a:r>
            <a:r>
              <a:rPr lang="en-US" sz="2400" dirty="0" err="1"/>
              <a:t>vind</a:t>
            </a:r>
            <a:r>
              <a:rPr lang="en-US" sz="2400" dirty="0"/>
              <a:t> je </a:t>
            </a:r>
            <a:r>
              <a:rPr lang="en-US" sz="2400" dirty="0" err="1"/>
              <a:t>belangrijk</a:t>
            </a:r>
            <a:r>
              <a:rPr lang="en-US" sz="2400" dirty="0"/>
              <a:t> in het </a:t>
            </a:r>
            <a:r>
              <a:rPr lang="en-US" sz="2400" dirty="0" err="1"/>
              <a:t>opnemen</a:t>
            </a:r>
            <a:r>
              <a:rPr lang="en-US" sz="2400" dirty="0"/>
              <a:t> van je </a:t>
            </a:r>
            <a:r>
              <a:rPr lang="en-US" sz="2400" dirty="0" err="1"/>
              <a:t>rol</a:t>
            </a:r>
            <a:r>
              <a:rPr lang="en-US" sz="2400" dirty="0"/>
              <a:t> en </a:t>
            </a:r>
            <a:r>
              <a:rPr lang="en-US" sz="2400" dirty="0" err="1"/>
              <a:t>functie</a:t>
            </a:r>
            <a:r>
              <a:rPr lang="en-US" sz="2400" dirty="0" smtClean="0"/>
              <a:t>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9) </a:t>
            </a:r>
            <a:r>
              <a:rPr lang="en-US" sz="2400" dirty="0" err="1"/>
              <a:t>Wat</a:t>
            </a:r>
            <a:r>
              <a:rPr lang="en-US" sz="2400" dirty="0"/>
              <a:t> is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nodig</a:t>
            </a:r>
            <a:r>
              <a:rPr lang="en-US" sz="2400" dirty="0"/>
              <a:t> </a:t>
            </a:r>
            <a:r>
              <a:rPr lang="en-US" sz="2400" dirty="0" err="1"/>
              <a:t>om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groeien</a:t>
            </a:r>
            <a:r>
              <a:rPr lang="en-US" sz="2400" dirty="0"/>
              <a:t> in je </a:t>
            </a:r>
            <a:r>
              <a:rPr lang="en-US" sz="2400" dirty="0" err="1"/>
              <a:t>rol</a:t>
            </a:r>
            <a:r>
              <a:rPr lang="en-US" sz="2400" dirty="0"/>
              <a:t> en </a:t>
            </a:r>
            <a:r>
              <a:rPr lang="en-US" sz="2400" dirty="0" err="1"/>
              <a:t>functie</a:t>
            </a:r>
            <a:r>
              <a:rPr lang="en-US" sz="2400" dirty="0"/>
              <a:t>? </a:t>
            </a:r>
            <a:endParaRPr lang="en-US" sz="2400" dirty="0" smtClean="0"/>
          </a:p>
          <a:p>
            <a:pPr>
              <a:buNone/>
            </a:pPr>
            <a:endParaRPr lang="nl-BE" sz="2400" dirty="0">
              <a:solidFill>
                <a:schemeClr val="accent3"/>
              </a:solidFill>
            </a:endParaRPr>
          </a:p>
          <a:p>
            <a:pPr>
              <a:buNone/>
            </a:pPr>
            <a:r>
              <a:rPr lang="en-US" sz="2400" dirty="0"/>
              <a:t>10)Hoe </a:t>
            </a:r>
            <a:r>
              <a:rPr lang="en-US" sz="2400" dirty="0" err="1"/>
              <a:t>ga</a:t>
            </a:r>
            <a:r>
              <a:rPr lang="en-US" sz="2400" dirty="0"/>
              <a:t> je de </a:t>
            </a:r>
            <a:r>
              <a:rPr lang="en-US" sz="2400" dirty="0" err="1"/>
              <a:t>kwaliteit</a:t>
            </a:r>
            <a:r>
              <a:rPr lang="en-US" sz="2400" dirty="0"/>
              <a:t> van je </a:t>
            </a:r>
            <a:r>
              <a:rPr lang="en-US" sz="2400" dirty="0" err="1"/>
              <a:t>eigen</a:t>
            </a:r>
            <a:r>
              <a:rPr lang="en-US" sz="2400" dirty="0"/>
              <a:t> </a:t>
            </a:r>
            <a:r>
              <a:rPr lang="en-US" sz="2400" dirty="0" err="1"/>
              <a:t>werking</a:t>
            </a:r>
            <a:r>
              <a:rPr lang="en-US" sz="2400" dirty="0"/>
              <a:t> </a:t>
            </a:r>
            <a:r>
              <a:rPr lang="en-US" sz="2400" dirty="0" err="1"/>
              <a:t>evalueren</a:t>
            </a:r>
            <a:r>
              <a:rPr lang="en-US" sz="2400" dirty="0"/>
              <a:t>?</a:t>
            </a:r>
            <a:endParaRPr lang="nl-BE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5"/>
                </a:solidFill>
              </a:rPr>
              <a:t>Ondersteuning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7620000" cy="5328592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US" sz="2800" dirty="0" smtClean="0"/>
              <a:t>11)</a:t>
            </a:r>
            <a:r>
              <a:rPr lang="en-US" sz="3300" dirty="0"/>
              <a:t> </a:t>
            </a:r>
            <a:r>
              <a:rPr lang="en-US" sz="3300" dirty="0" err="1"/>
              <a:t>Wie</a:t>
            </a:r>
            <a:r>
              <a:rPr lang="en-US" sz="3300" dirty="0"/>
              <a:t> </a:t>
            </a:r>
            <a:r>
              <a:rPr lang="en-US" sz="3300" dirty="0" err="1"/>
              <a:t>ondersteunt</a:t>
            </a:r>
            <a:r>
              <a:rPr lang="en-US" sz="3300" dirty="0"/>
              <a:t> je in de </a:t>
            </a:r>
            <a:r>
              <a:rPr lang="en-US" sz="3300" dirty="0" err="1"/>
              <a:t>werking</a:t>
            </a:r>
            <a:r>
              <a:rPr lang="en-US" sz="3300" dirty="0"/>
              <a:t> </a:t>
            </a:r>
            <a:r>
              <a:rPr lang="en-US" sz="3300" dirty="0" err="1"/>
              <a:t>binnen</a:t>
            </a:r>
            <a:r>
              <a:rPr lang="en-US" sz="3300" dirty="0"/>
              <a:t> </a:t>
            </a:r>
            <a:r>
              <a:rPr lang="en-US" sz="3300" dirty="0" smtClean="0"/>
              <a:t>je</a:t>
            </a:r>
          </a:p>
          <a:p>
            <a:pPr lvl="0">
              <a:buNone/>
            </a:pPr>
            <a:r>
              <a:rPr lang="en-US" sz="3300" dirty="0"/>
              <a:t>	 </a:t>
            </a:r>
            <a:r>
              <a:rPr lang="en-US" sz="3300" dirty="0" smtClean="0"/>
              <a:t>  </a:t>
            </a:r>
            <a:r>
              <a:rPr lang="en-US" sz="3300" dirty="0" err="1"/>
              <a:t>organisatie</a:t>
            </a:r>
            <a:r>
              <a:rPr lang="en-US" sz="3300" dirty="0"/>
              <a:t>?</a:t>
            </a:r>
          </a:p>
          <a:p>
            <a:pPr lvl="1"/>
            <a:r>
              <a:rPr lang="en-US" sz="2600" dirty="0" err="1"/>
              <a:t>Vind</a:t>
            </a:r>
            <a:r>
              <a:rPr lang="en-US" sz="2600" dirty="0"/>
              <a:t> je </a:t>
            </a:r>
            <a:r>
              <a:rPr lang="en-US" sz="2600" dirty="0" err="1"/>
              <a:t>dat</a:t>
            </a:r>
            <a:r>
              <a:rPr lang="en-US" sz="2600" dirty="0"/>
              <a:t> </a:t>
            </a:r>
            <a:r>
              <a:rPr lang="en-US" sz="2600" dirty="0" err="1"/>
              <a:t>er</a:t>
            </a:r>
            <a:r>
              <a:rPr lang="en-US" sz="2600" dirty="0"/>
              <a:t> de </a:t>
            </a:r>
            <a:r>
              <a:rPr lang="en-US" sz="2600" dirty="0" err="1"/>
              <a:t>mogelijkeid</a:t>
            </a:r>
            <a:r>
              <a:rPr lang="en-US" sz="2600" dirty="0"/>
              <a:t> </a:t>
            </a:r>
            <a:r>
              <a:rPr lang="en-US" sz="2600" dirty="0" err="1"/>
              <a:t>moet</a:t>
            </a:r>
            <a:r>
              <a:rPr lang="en-US" sz="2600" dirty="0"/>
              <a:t> </a:t>
            </a:r>
            <a:r>
              <a:rPr lang="en-US" sz="2600" dirty="0" err="1"/>
              <a:t>zijn</a:t>
            </a:r>
            <a:r>
              <a:rPr lang="en-US" sz="2600" dirty="0"/>
              <a:t> tot psychologische </a:t>
            </a:r>
            <a:r>
              <a:rPr lang="en-US" sz="2600" dirty="0" err="1"/>
              <a:t>ondersteuning</a:t>
            </a:r>
            <a:r>
              <a:rPr lang="en-US" sz="2600" dirty="0"/>
              <a:t> </a:t>
            </a:r>
            <a:r>
              <a:rPr lang="en-US" sz="2600" dirty="0" err="1" smtClean="0"/>
              <a:t>om</a:t>
            </a:r>
            <a:r>
              <a:rPr lang="en-US" sz="2600" dirty="0" smtClean="0"/>
              <a:t> </a:t>
            </a:r>
            <a:r>
              <a:rPr lang="en-US" sz="2600" dirty="0" err="1"/>
              <a:t>emotioneel</a:t>
            </a:r>
            <a:r>
              <a:rPr lang="en-US" sz="2600" dirty="0"/>
              <a:t> </a:t>
            </a:r>
            <a:r>
              <a:rPr lang="en-US" sz="2600" dirty="0" err="1"/>
              <a:t>geladen</a:t>
            </a:r>
            <a:r>
              <a:rPr lang="en-US" sz="2600" dirty="0"/>
              <a:t> dossiers </a:t>
            </a:r>
            <a:r>
              <a:rPr lang="en-US" sz="2600" dirty="0" err="1"/>
              <a:t>te</a:t>
            </a:r>
            <a:r>
              <a:rPr lang="en-US" sz="2600" dirty="0"/>
              <a:t> </a:t>
            </a:r>
            <a:r>
              <a:rPr lang="en-US" sz="2600" dirty="0" err="1"/>
              <a:t>kunnen</a:t>
            </a:r>
            <a:r>
              <a:rPr lang="en-US" sz="2600" dirty="0"/>
              <a:t> </a:t>
            </a:r>
            <a:r>
              <a:rPr lang="en-US" sz="2600" dirty="0" err="1"/>
              <a:t>afhandelen</a:t>
            </a:r>
            <a:r>
              <a:rPr lang="en-US" sz="2600" dirty="0"/>
              <a:t>?</a:t>
            </a:r>
          </a:p>
          <a:p>
            <a:pPr lvl="1"/>
            <a:r>
              <a:rPr lang="en-US" sz="2600" dirty="0" err="1"/>
              <a:t>Heb</a:t>
            </a:r>
            <a:r>
              <a:rPr lang="en-US" sz="2600" dirty="0"/>
              <a:t> je </a:t>
            </a:r>
            <a:r>
              <a:rPr lang="en-US" sz="2600" dirty="0" err="1"/>
              <a:t>nood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</a:t>
            </a:r>
            <a:r>
              <a:rPr lang="en-US" sz="2600" dirty="0" err="1"/>
              <a:t>bijkomende</a:t>
            </a:r>
            <a:r>
              <a:rPr lang="en-US" sz="2600" dirty="0"/>
              <a:t> </a:t>
            </a:r>
            <a:r>
              <a:rPr lang="en-US" sz="2600" dirty="0" err="1"/>
              <a:t>ondersteuning</a:t>
            </a:r>
            <a:r>
              <a:rPr lang="en-US" sz="2600" dirty="0"/>
              <a:t>? (</a:t>
            </a:r>
            <a:r>
              <a:rPr lang="en-US" sz="2600" dirty="0" err="1"/>
              <a:t>verduidelijk</a:t>
            </a:r>
            <a:r>
              <a:rPr lang="en-US" sz="2600" dirty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12)</a:t>
            </a:r>
            <a:r>
              <a:rPr lang="en-US" sz="3300" dirty="0"/>
              <a:t> </a:t>
            </a:r>
            <a:r>
              <a:rPr lang="en-US" sz="3300" dirty="0" err="1"/>
              <a:t>Wie</a:t>
            </a:r>
            <a:r>
              <a:rPr lang="en-US" sz="3300" dirty="0"/>
              <a:t> is je </a:t>
            </a:r>
            <a:r>
              <a:rPr lang="en-US" sz="3300" dirty="0" err="1" smtClean="0"/>
              <a:t>rechtstreekse</a:t>
            </a:r>
            <a:r>
              <a:rPr lang="en-US" sz="3300" dirty="0" smtClean="0"/>
              <a:t> </a:t>
            </a:r>
            <a:r>
              <a:rPr lang="en-US" sz="3300" dirty="0" err="1"/>
              <a:t>leidinggevende</a:t>
            </a:r>
            <a:r>
              <a:rPr lang="en-US" sz="3300" dirty="0"/>
              <a:t>?</a:t>
            </a:r>
          </a:p>
          <a:p>
            <a:pPr lvl="1"/>
            <a:r>
              <a:rPr lang="en-US" sz="2600" dirty="0" err="1"/>
              <a:t>Waarmee</a:t>
            </a:r>
            <a:r>
              <a:rPr lang="en-US" sz="2600" dirty="0"/>
              <a:t> </a:t>
            </a:r>
            <a:r>
              <a:rPr lang="en-US" sz="2600" dirty="0" err="1"/>
              <a:t>kan</a:t>
            </a:r>
            <a:r>
              <a:rPr lang="en-US" sz="2600" dirty="0"/>
              <a:t> je </a:t>
            </a:r>
            <a:r>
              <a:rPr lang="en-US" sz="2600" dirty="0" err="1"/>
              <a:t>bij</a:t>
            </a:r>
            <a:r>
              <a:rPr lang="en-US" sz="2600" dirty="0"/>
              <a:t> </a:t>
            </a:r>
            <a:r>
              <a:rPr lang="en-US" sz="2600" dirty="0" err="1"/>
              <a:t>haar</a:t>
            </a:r>
            <a:r>
              <a:rPr lang="en-US" sz="2600" dirty="0"/>
              <a:t> of hem </a:t>
            </a:r>
            <a:r>
              <a:rPr lang="en-US" sz="2600" dirty="0" err="1"/>
              <a:t>terecht</a:t>
            </a:r>
            <a:r>
              <a:rPr lang="en-US" sz="2600" dirty="0" smtClean="0"/>
              <a:t>? (</a:t>
            </a:r>
            <a:r>
              <a:rPr lang="en-US" sz="2600" dirty="0" err="1" smtClean="0"/>
              <a:t>verduidelijk</a:t>
            </a:r>
            <a:r>
              <a:rPr lang="en-US" sz="2600" dirty="0" smtClean="0"/>
              <a:t>)</a:t>
            </a:r>
            <a:endParaRPr lang="en-US" sz="2600" dirty="0"/>
          </a:p>
          <a:p>
            <a:pPr lvl="1"/>
            <a:r>
              <a:rPr lang="en-US" sz="2600" dirty="0" err="1"/>
              <a:t>Geef</a:t>
            </a:r>
            <a:r>
              <a:rPr lang="en-US" sz="2600" dirty="0"/>
              <a:t> de </a:t>
            </a:r>
            <a:r>
              <a:rPr lang="en-US" sz="2600" dirty="0" err="1"/>
              <a:t>frequentie</a:t>
            </a:r>
            <a:r>
              <a:rPr lang="en-US" sz="2600" dirty="0"/>
              <a:t> van het </a:t>
            </a:r>
            <a:r>
              <a:rPr lang="en-US" sz="2600" dirty="0" err="1"/>
              <a:t>overleg</a:t>
            </a:r>
            <a:r>
              <a:rPr lang="en-US" sz="2600" dirty="0"/>
              <a:t> </a:t>
            </a:r>
            <a:r>
              <a:rPr lang="en-US" sz="2600" dirty="0" err="1"/>
              <a:t>aan</a:t>
            </a:r>
            <a:r>
              <a:rPr lang="en-US" sz="2600" dirty="0"/>
              <a:t> (</a:t>
            </a:r>
            <a:r>
              <a:rPr lang="en-US" sz="2600" dirty="0" err="1" smtClean="0"/>
              <a:t>wekelijks</a:t>
            </a:r>
            <a:r>
              <a:rPr lang="en-US" sz="2600" dirty="0" smtClean="0"/>
              <a:t> /</a:t>
            </a:r>
            <a:r>
              <a:rPr lang="en-US" sz="2600" dirty="0" err="1"/>
              <a:t>maandelijks</a:t>
            </a:r>
            <a:r>
              <a:rPr lang="en-US" sz="2600" dirty="0"/>
              <a:t>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/>
              <a:t>13) Met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ervaar</a:t>
            </a:r>
            <a:r>
              <a:rPr lang="en-US" sz="2800" dirty="0"/>
              <a:t> je </a:t>
            </a:r>
            <a:r>
              <a:rPr lang="en-US" sz="2800" dirty="0" err="1"/>
              <a:t>moeilijkheden</a:t>
            </a:r>
            <a:r>
              <a:rPr lang="en-US" sz="2800" dirty="0"/>
              <a:t> met </a:t>
            </a:r>
            <a:r>
              <a:rPr lang="en-US" sz="2800" dirty="0" smtClean="0"/>
              <a:t>het </a:t>
            </a:r>
            <a:r>
              <a:rPr lang="en-US" sz="2800" dirty="0" err="1"/>
              <a:t>uitvoeren</a:t>
            </a:r>
            <a:r>
              <a:rPr lang="en-US" sz="2800" dirty="0"/>
              <a:t> van </a:t>
            </a:r>
            <a:r>
              <a:rPr lang="en-US" sz="2800" dirty="0" smtClean="0"/>
              <a:t>je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 err="1" smtClean="0"/>
              <a:t>opdracht</a:t>
            </a:r>
            <a:r>
              <a:rPr lang="en-US" sz="2800" dirty="0" smtClean="0"/>
              <a:t>?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nl-BE" sz="2800" dirty="0" smtClean="0"/>
              <a:t>14)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</a:t>
            </a:r>
            <a:r>
              <a:rPr lang="en-US" sz="2800" dirty="0" err="1"/>
              <a:t>helpen</a:t>
            </a:r>
            <a:r>
              <a:rPr lang="en-US" sz="2800" dirty="0"/>
              <a:t> </a:t>
            </a:r>
            <a:r>
              <a:rPr lang="en-US" sz="2800" dirty="0" err="1"/>
              <a:t>om</a:t>
            </a:r>
            <a:r>
              <a:rPr lang="en-US" sz="2800" dirty="0"/>
              <a:t> </a:t>
            </a:r>
            <a:r>
              <a:rPr lang="en-US" sz="2800" dirty="0" err="1"/>
              <a:t>deze</a:t>
            </a:r>
            <a:r>
              <a:rPr lang="en-US" sz="2800" dirty="0"/>
              <a:t> </a:t>
            </a:r>
            <a:r>
              <a:rPr lang="en-US" sz="2800" dirty="0" err="1"/>
              <a:t>moeilijkheden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pakken</a:t>
            </a:r>
            <a:r>
              <a:rPr lang="en-US" sz="2800" dirty="0"/>
              <a:t>?</a:t>
            </a:r>
          </a:p>
          <a:p>
            <a:pPr>
              <a:buNone/>
            </a:pPr>
            <a:endParaRPr lang="nl-BE" sz="2800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5"/>
                </a:solidFill>
              </a:rPr>
              <a:t>Erkenning en acceptatie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1268760"/>
            <a:ext cx="8280920" cy="5132040"/>
          </a:xfrm>
        </p:spPr>
        <p:txBody>
          <a:bodyPr>
            <a:normAutofit fontScale="70000" lnSpcReduction="20000"/>
          </a:bodyPr>
          <a:lstStyle/>
          <a:p>
            <a:pPr marL="114300" lvl="0" indent="0">
              <a:buNone/>
            </a:pPr>
            <a:endParaRPr lang="nl-BE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3300" dirty="0" smtClean="0"/>
              <a:t>15) </a:t>
            </a:r>
            <a:r>
              <a:rPr lang="en-US" sz="3600" dirty="0" err="1" smtClean="0"/>
              <a:t>Wat</a:t>
            </a:r>
            <a:r>
              <a:rPr lang="en-US" sz="3600" dirty="0" smtClean="0"/>
              <a:t> of </a:t>
            </a:r>
            <a:r>
              <a:rPr lang="en-US" sz="3600" dirty="0" err="1" smtClean="0"/>
              <a:t>wie</a:t>
            </a:r>
            <a:r>
              <a:rPr lang="en-US" sz="3600" dirty="0" smtClean="0"/>
              <a:t> </a:t>
            </a:r>
            <a:r>
              <a:rPr lang="en-US" sz="3600" dirty="0" err="1" smtClean="0"/>
              <a:t>geeft</a:t>
            </a:r>
            <a:r>
              <a:rPr lang="en-US" sz="3600" dirty="0" smtClean="0"/>
              <a:t> </a:t>
            </a:r>
            <a:r>
              <a:rPr lang="en-US" sz="3600" dirty="0"/>
              <a:t>je </a:t>
            </a:r>
            <a:r>
              <a:rPr lang="en-US" sz="3600" dirty="0" err="1"/>
              <a:t>erkenning</a:t>
            </a:r>
            <a:r>
              <a:rPr lang="en-US" sz="3600" dirty="0" smtClean="0"/>
              <a:t>?</a:t>
            </a:r>
          </a:p>
          <a:p>
            <a:pPr>
              <a:buNone/>
            </a:pPr>
            <a:endParaRPr lang="en-US" sz="3600" dirty="0"/>
          </a:p>
          <a:p>
            <a:pPr>
              <a:buNone/>
            </a:pPr>
            <a:r>
              <a:rPr lang="en-US" sz="3300" dirty="0" smtClean="0"/>
              <a:t>16) </a:t>
            </a:r>
            <a:r>
              <a:rPr lang="en-US" sz="3600" dirty="0" err="1"/>
              <a:t>Kan</a:t>
            </a:r>
            <a:r>
              <a:rPr lang="en-US" sz="3600" dirty="0"/>
              <a:t> je in je </a:t>
            </a:r>
            <a:r>
              <a:rPr lang="en-US" sz="3600" dirty="0" err="1"/>
              <a:t>rol</a:t>
            </a:r>
            <a:r>
              <a:rPr lang="en-US" sz="3600" dirty="0"/>
              <a:t> </a:t>
            </a:r>
            <a:r>
              <a:rPr lang="en-US" sz="3600" dirty="0" err="1"/>
              <a:t>ongehinderd</a:t>
            </a:r>
            <a:r>
              <a:rPr lang="en-US" sz="3600" dirty="0"/>
              <a:t> en </a:t>
            </a:r>
            <a:r>
              <a:rPr lang="en-US" sz="3600" dirty="0" err="1"/>
              <a:t>vrij</a:t>
            </a:r>
            <a:r>
              <a:rPr lang="en-US" sz="3600" dirty="0"/>
              <a:t> in </a:t>
            </a:r>
            <a:r>
              <a:rPr lang="en-US" sz="3600" dirty="0" smtClean="0"/>
              <a:t>contact </a:t>
            </a:r>
            <a:r>
              <a:rPr lang="en-US" sz="3600" dirty="0" err="1" smtClean="0"/>
              <a:t>treden</a:t>
            </a:r>
            <a:r>
              <a:rPr lang="en-US" sz="3600" dirty="0" smtClean="0"/>
              <a:t> met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   </a:t>
            </a:r>
            <a:r>
              <a:rPr lang="en-US" sz="3600" dirty="0" err="1" smtClean="0"/>
              <a:t>alle</a:t>
            </a:r>
            <a:r>
              <a:rPr lang="en-US" sz="3600" dirty="0" smtClean="0"/>
              <a:t> </a:t>
            </a:r>
            <a:r>
              <a:rPr lang="en-US" sz="3600" dirty="0" err="1"/>
              <a:t>bij</a:t>
            </a:r>
            <a:r>
              <a:rPr lang="en-US" sz="3600" dirty="0"/>
              <a:t> </a:t>
            </a:r>
            <a:r>
              <a:rPr lang="en-US" sz="3600" dirty="0" err="1"/>
              <a:t>een</a:t>
            </a:r>
            <a:r>
              <a:rPr lang="en-US" sz="3600" dirty="0"/>
              <a:t> </a:t>
            </a:r>
            <a:r>
              <a:rPr lang="en-US" sz="3600" dirty="0" err="1"/>
              <a:t>klacht</a:t>
            </a:r>
            <a:r>
              <a:rPr lang="en-US" sz="3600" dirty="0"/>
              <a:t> </a:t>
            </a:r>
            <a:r>
              <a:rPr lang="en-US" sz="3600" dirty="0" err="1" smtClean="0"/>
              <a:t>betrokken</a:t>
            </a:r>
            <a:r>
              <a:rPr lang="en-US" sz="3600" dirty="0" smtClean="0"/>
              <a:t> </a:t>
            </a:r>
            <a:r>
              <a:rPr lang="en-US" sz="3600" dirty="0" err="1" smtClean="0"/>
              <a:t>personen</a:t>
            </a:r>
            <a:r>
              <a:rPr lang="en-US" sz="3600" dirty="0" smtClean="0"/>
              <a:t>? (</a:t>
            </a:r>
            <a:r>
              <a:rPr lang="en-US" sz="3600" dirty="0" err="1" smtClean="0"/>
              <a:t>bv</a:t>
            </a:r>
            <a:r>
              <a:rPr lang="en-US" sz="3600" dirty="0" smtClean="0"/>
              <a:t>. </a:t>
            </a:r>
            <a:r>
              <a:rPr lang="en-US" sz="3600" dirty="0" err="1"/>
              <a:t>z</a:t>
            </a:r>
            <a:r>
              <a:rPr lang="en-US" sz="3600" dirty="0" err="1" smtClean="0"/>
              <a:t>orgverleners</a:t>
            </a:r>
            <a:r>
              <a:rPr lang="en-US" sz="3600" dirty="0" smtClean="0"/>
              <a:t>)</a:t>
            </a:r>
            <a:endParaRPr lang="nl-BE" sz="3600" dirty="0"/>
          </a:p>
          <a:p>
            <a:pPr lvl="0">
              <a:buNone/>
            </a:pPr>
            <a:endParaRPr lang="nl-BE" sz="3300" dirty="0" smtClean="0"/>
          </a:p>
          <a:p>
            <a:pPr>
              <a:buNone/>
            </a:pPr>
            <a:r>
              <a:rPr lang="en-US" sz="3300" dirty="0" smtClean="0"/>
              <a:t>17) </a:t>
            </a:r>
            <a:r>
              <a:rPr lang="en-US" sz="3600" dirty="0"/>
              <a:t>Hoe </a:t>
            </a:r>
            <a:r>
              <a:rPr lang="en-US" sz="3600" dirty="0" err="1"/>
              <a:t>ervaar</a:t>
            </a:r>
            <a:r>
              <a:rPr lang="en-US" sz="3600" dirty="0"/>
              <a:t> je </a:t>
            </a:r>
            <a:r>
              <a:rPr lang="en-US" sz="3600" dirty="0" err="1"/>
              <a:t>alle</a:t>
            </a:r>
            <a:r>
              <a:rPr lang="en-US" sz="3600" dirty="0"/>
              <a:t> </a:t>
            </a:r>
            <a:r>
              <a:rPr lang="en-US" sz="3600" dirty="0" err="1"/>
              <a:t>contacten</a:t>
            </a:r>
            <a:r>
              <a:rPr lang="en-US" sz="3600" dirty="0"/>
              <a:t> met </a:t>
            </a:r>
            <a:r>
              <a:rPr lang="en-US" sz="3600" dirty="0" smtClean="0"/>
              <a:t>de stakeholders</a:t>
            </a:r>
            <a:r>
              <a:rPr lang="en-US" sz="3600" dirty="0"/>
              <a:t>?</a:t>
            </a:r>
          </a:p>
          <a:p>
            <a:pPr lvl="1"/>
            <a:r>
              <a:rPr lang="en-US" sz="3600" dirty="0" err="1"/>
              <a:t>Welke</a:t>
            </a:r>
            <a:r>
              <a:rPr lang="en-US" sz="3600" dirty="0"/>
              <a:t> </a:t>
            </a:r>
            <a:r>
              <a:rPr lang="en-US" sz="3600" dirty="0" err="1"/>
              <a:t>verlopen</a:t>
            </a:r>
            <a:r>
              <a:rPr lang="en-US" sz="3600" dirty="0"/>
              <a:t> </a:t>
            </a:r>
            <a:r>
              <a:rPr lang="en-US" sz="3600" dirty="0" err="1"/>
              <a:t>vlot</a:t>
            </a:r>
            <a:r>
              <a:rPr lang="en-US" sz="3600" dirty="0"/>
              <a:t> en </a:t>
            </a:r>
            <a:r>
              <a:rPr lang="en-US" sz="3600" dirty="0" err="1"/>
              <a:t>welke</a:t>
            </a:r>
            <a:r>
              <a:rPr lang="en-US" sz="3600" dirty="0"/>
              <a:t> </a:t>
            </a:r>
            <a:r>
              <a:rPr lang="en-US" sz="3600" dirty="0" err="1"/>
              <a:t>stroef</a:t>
            </a:r>
            <a:r>
              <a:rPr lang="en-US" sz="3600" dirty="0"/>
              <a:t>?</a:t>
            </a:r>
          </a:p>
          <a:p>
            <a:pPr>
              <a:buNone/>
            </a:pPr>
            <a:endParaRPr lang="en-US" sz="3600" dirty="0" smtClean="0"/>
          </a:p>
          <a:p>
            <a:pPr marL="114300" indent="0">
              <a:buNone/>
            </a:pPr>
            <a:r>
              <a:rPr lang="en-US" sz="3300" dirty="0" smtClean="0"/>
              <a:t>18)</a:t>
            </a:r>
            <a:r>
              <a:rPr lang="en-US" dirty="0" smtClean="0"/>
              <a:t> </a:t>
            </a:r>
            <a:r>
              <a:rPr lang="en-US" sz="3600" dirty="0"/>
              <a:t>Met </a:t>
            </a:r>
            <a:r>
              <a:rPr lang="en-US" sz="3600" dirty="0" err="1"/>
              <a:t>welke</a:t>
            </a:r>
            <a:r>
              <a:rPr lang="en-US" sz="3600" dirty="0"/>
              <a:t> partners </a:t>
            </a:r>
            <a:r>
              <a:rPr lang="en-US" sz="3600" dirty="0" err="1"/>
              <a:t>zie</a:t>
            </a:r>
            <a:r>
              <a:rPr lang="en-US" sz="3600" dirty="0"/>
              <a:t> je </a:t>
            </a:r>
            <a:r>
              <a:rPr lang="en-US" sz="3600" dirty="0" err="1"/>
              <a:t>een</a:t>
            </a:r>
            <a:r>
              <a:rPr lang="en-US" sz="3600" dirty="0"/>
              <a:t> </a:t>
            </a:r>
            <a:r>
              <a:rPr lang="en-US" sz="3600" dirty="0" err="1"/>
              <a:t>intensievere</a:t>
            </a:r>
            <a:endParaRPr lang="en-US" sz="3600" dirty="0"/>
          </a:p>
          <a:p>
            <a:pPr marL="114300" indent="0">
              <a:buNone/>
            </a:pPr>
            <a:r>
              <a:rPr lang="en-US" sz="3600" dirty="0"/>
              <a:t>       </a:t>
            </a:r>
            <a:r>
              <a:rPr lang="en-US" sz="3600" dirty="0" err="1"/>
              <a:t>samenwerking</a:t>
            </a:r>
            <a:r>
              <a:rPr lang="en-US" sz="3600" dirty="0"/>
              <a:t> </a:t>
            </a:r>
            <a:r>
              <a:rPr lang="en-US" sz="3600" dirty="0" err="1"/>
              <a:t>mogelijk</a:t>
            </a:r>
            <a:r>
              <a:rPr lang="en-US" sz="3600" dirty="0"/>
              <a:t>? (</a:t>
            </a:r>
            <a:r>
              <a:rPr lang="en-US" sz="3600" dirty="0" err="1"/>
              <a:t>ivm</a:t>
            </a:r>
            <a:r>
              <a:rPr lang="en-US" sz="3600" dirty="0"/>
              <a:t> </a:t>
            </a:r>
            <a:r>
              <a:rPr lang="en-US" sz="3600" dirty="0" err="1" smtClean="0"/>
              <a:t>verbetersugesties</a:t>
            </a:r>
            <a:r>
              <a:rPr lang="en-US" sz="3600" dirty="0"/>
              <a:t> </a:t>
            </a:r>
            <a:r>
              <a:rPr lang="en-US" sz="3600" dirty="0" smtClean="0"/>
              <a:t>en</a:t>
            </a:r>
            <a:endParaRPr lang="en-US" sz="3600" dirty="0"/>
          </a:p>
          <a:p>
            <a:pPr marL="114300" indent="0">
              <a:buNone/>
            </a:pPr>
            <a:r>
              <a:rPr lang="en-US" sz="3600" dirty="0"/>
              <a:t>       </a:t>
            </a:r>
            <a:r>
              <a:rPr lang="en-US" sz="3600" dirty="0" err="1"/>
              <a:t>aanbevelingen</a:t>
            </a:r>
            <a:r>
              <a:rPr lang="en-US" sz="3600" dirty="0"/>
              <a:t>)</a:t>
            </a:r>
            <a:endParaRPr lang="nl-BE" sz="3600" dirty="0"/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nl-BE" dirty="0" smtClean="0"/>
          </a:p>
          <a:p>
            <a:pPr>
              <a:buNone/>
            </a:pPr>
            <a:r>
              <a:rPr lang="en-US" dirty="0" smtClean="0"/>
              <a:t> </a:t>
            </a:r>
            <a:endParaRPr lang="nl-BE" dirty="0" smtClean="0"/>
          </a:p>
          <a:p>
            <a:pPr lvl="0">
              <a:buNone/>
            </a:pP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4555839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5"/>
                </a:solidFill>
              </a:rPr>
              <a:t>Autonomie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800" dirty="0"/>
              <a:t>19) Kun je </a:t>
            </a:r>
            <a:r>
              <a:rPr lang="en-US" sz="2800" dirty="0" err="1"/>
              <a:t>voldoende</a:t>
            </a:r>
            <a:r>
              <a:rPr lang="en-US" sz="2800" dirty="0"/>
              <a:t> </a:t>
            </a:r>
            <a:r>
              <a:rPr lang="en-US" sz="2800" dirty="0" err="1"/>
              <a:t>bemiddelingsgericht</a:t>
            </a:r>
            <a:r>
              <a:rPr lang="en-US" sz="2800" dirty="0"/>
              <a:t> en </a:t>
            </a:r>
            <a:r>
              <a:rPr lang="en-US" sz="2800" dirty="0" err="1"/>
              <a:t>bemiddelend</a:t>
            </a:r>
            <a:r>
              <a:rPr lang="en-US" sz="2800" dirty="0"/>
              <a:t> </a:t>
            </a:r>
            <a:r>
              <a:rPr lang="en-US" sz="2800" dirty="0" err="1"/>
              <a:t>werken</a:t>
            </a:r>
            <a:r>
              <a:rPr lang="en-US" sz="2800" dirty="0"/>
              <a:t>? </a:t>
            </a:r>
            <a:r>
              <a:rPr lang="en-US" sz="2800" dirty="0" err="1"/>
              <a:t>Geef</a:t>
            </a:r>
            <a:r>
              <a:rPr lang="en-US" sz="2800" dirty="0"/>
              <a:t> </a:t>
            </a:r>
            <a:r>
              <a:rPr lang="en-US" sz="2800" dirty="0" err="1" smtClean="0"/>
              <a:t>voorbeelden</a:t>
            </a:r>
            <a:endParaRPr lang="en-US" sz="2800" dirty="0"/>
          </a:p>
          <a:p>
            <a:pPr lvl="0">
              <a:buNone/>
            </a:pPr>
            <a:endParaRPr lang="nl-BE" sz="2800" dirty="0"/>
          </a:p>
          <a:p>
            <a:pPr>
              <a:buNone/>
            </a:pPr>
            <a:r>
              <a:rPr lang="en-US" sz="2800" dirty="0"/>
              <a:t>20) </a:t>
            </a:r>
            <a:r>
              <a:rPr lang="en-US" sz="2800" dirty="0" err="1"/>
              <a:t>Heb</a:t>
            </a:r>
            <a:r>
              <a:rPr lang="en-US" sz="2800" dirty="0"/>
              <a:t> je </a:t>
            </a:r>
            <a:r>
              <a:rPr lang="en-US" sz="2800" dirty="0" err="1" smtClean="0"/>
              <a:t>voldoende</a:t>
            </a:r>
            <a:r>
              <a:rPr lang="en-US" sz="2800" dirty="0" smtClean="0"/>
              <a:t> </a:t>
            </a:r>
            <a:r>
              <a:rPr lang="en-US" sz="2800" dirty="0" err="1" smtClean="0"/>
              <a:t>onafhankelijkheidsgaranties</a:t>
            </a:r>
            <a:r>
              <a:rPr lang="en-US" sz="2800" dirty="0"/>
              <a:t>?</a:t>
            </a:r>
          </a:p>
          <a:p>
            <a:pPr lvl="1"/>
            <a:r>
              <a:rPr lang="en-US" sz="2600" dirty="0" err="1"/>
              <a:t>Welke</a:t>
            </a:r>
            <a:r>
              <a:rPr lang="en-US" sz="2600" dirty="0"/>
              <a:t> </a:t>
            </a:r>
            <a:r>
              <a:rPr lang="en-US" sz="2600" dirty="0" err="1"/>
              <a:t>zijn</a:t>
            </a:r>
            <a:r>
              <a:rPr lang="en-US" sz="2600" dirty="0"/>
              <a:t> die en </a:t>
            </a:r>
            <a:r>
              <a:rPr lang="en-US" sz="2600" dirty="0" err="1"/>
              <a:t>welke</a:t>
            </a:r>
            <a:r>
              <a:rPr lang="en-US" sz="2600" dirty="0"/>
              <a:t> </a:t>
            </a:r>
            <a:r>
              <a:rPr lang="en-US" sz="2600" dirty="0" err="1"/>
              <a:t>ontbreken</a:t>
            </a:r>
            <a:r>
              <a:rPr lang="en-US" sz="2600" dirty="0"/>
              <a:t> in de </a:t>
            </a:r>
            <a:r>
              <a:rPr lang="en-US" sz="2600" dirty="0" err="1"/>
              <a:t>uitoefening</a:t>
            </a:r>
            <a:r>
              <a:rPr lang="en-US" sz="2600" dirty="0"/>
              <a:t> van je job?</a:t>
            </a:r>
          </a:p>
          <a:p>
            <a:pPr lvl="1"/>
            <a:endParaRPr lang="nl-BE" sz="2600" dirty="0"/>
          </a:p>
          <a:p>
            <a:pPr>
              <a:buNone/>
            </a:pPr>
            <a:r>
              <a:rPr lang="en-US" sz="2800" dirty="0"/>
              <a:t>21) </a:t>
            </a:r>
            <a:r>
              <a:rPr lang="en-US" sz="2800" dirty="0" err="1"/>
              <a:t>Wat</a:t>
            </a:r>
            <a:r>
              <a:rPr lang="en-US" sz="2800" dirty="0"/>
              <a:t> </a:t>
            </a:r>
            <a:r>
              <a:rPr lang="en-US" sz="2800" dirty="0" err="1"/>
              <a:t>heb</a:t>
            </a:r>
            <a:r>
              <a:rPr lang="en-US" sz="2800" dirty="0"/>
              <a:t> je </a:t>
            </a:r>
            <a:r>
              <a:rPr lang="en-US" sz="2800" dirty="0" err="1"/>
              <a:t>nog</a:t>
            </a:r>
            <a:r>
              <a:rPr lang="en-US" sz="2800" dirty="0"/>
              <a:t> </a:t>
            </a:r>
            <a:r>
              <a:rPr lang="en-US" sz="2800" dirty="0" err="1"/>
              <a:t>nodig</a:t>
            </a:r>
            <a:r>
              <a:rPr lang="en-US" sz="2800" dirty="0"/>
              <a:t> </a:t>
            </a:r>
            <a:r>
              <a:rPr lang="en-US" sz="2800" dirty="0" err="1"/>
              <a:t>om</a:t>
            </a:r>
            <a:r>
              <a:rPr lang="en-US" sz="2800" dirty="0"/>
              <a:t> </a:t>
            </a:r>
            <a:r>
              <a:rPr lang="en-US" sz="2800" dirty="0" err="1"/>
              <a:t>meer</a:t>
            </a:r>
            <a:r>
              <a:rPr lang="en-US" sz="2800" dirty="0"/>
              <a:t> </a:t>
            </a:r>
            <a:r>
              <a:rPr lang="en-US" sz="2800" dirty="0" err="1"/>
              <a:t>autonoom</a:t>
            </a:r>
            <a:r>
              <a:rPr lang="en-US" sz="2800" dirty="0"/>
              <a:t> </a:t>
            </a:r>
            <a:r>
              <a:rPr lang="en-US" sz="2800" dirty="0" err="1" smtClean="0"/>
              <a:t>te</a:t>
            </a:r>
            <a:endParaRPr lang="en-US" sz="2800" dirty="0" smtClean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    </a:t>
            </a:r>
            <a:r>
              <a:rPr lang="en-US" sz="2800" dirty="0" err="1"/>
              <a:t>werken</a:t>
            </a:r>
            <a:r>
              <a:rPr lang="en-US" sz="2800" dirty="0"/>
              <a:t>?</a:t>
            </a:r>
            <a:endParaRPr lang="nl-BE" sz="2800" dirty="0"/>
          </a:p>
          <a:p>
            <a:pPr lvl="0">
              <a:buNone/>
            </a:pPr>
            <a:endParaRPr lang="nl-BE" sz="2800" dirty="0" smtClean="0"/>
          </a:p>
          <a:p>
            <a:endParaRPr lang="nl-BE" dirty="0" smtClean="0"/>
          </a:p>
          <a:p>
            <a:endParaRPr lang="nl-BE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3600" dirty="0" smtClean="0">
                <a:solidFill>
                  <a:schemeClr val="accent5"/>
                </a:solidFill>
              </a:rPr>
              <a:t>Vertrouwen</a:t>
            </a:r>
            <a:endParaRPr lang="nl-BE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0200"/>
            <a:ext cx="8208912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/>
              <a:t>22) </a:t>
            </a:r>
            <a:r>
              <a:rPr lang="en-US" sz="2400" dirty="0" err="1"/>
              <a:t>Wat</a:t>
            </a:r>
            <a:r>
              <a:rPr lang="en-US" sz="2400" dirty="0"/>
              <a:t> is </a:t>
            </a:r>
            <a:r>
              <a:rPr lang="en-US" sz="2400" dirty="0" err="1"/>
              <a:t>volgens</a:t>
            </a:r>
            <a:r>
              <a:rPr lang="en-US" sz="2400" dirty="0"/>
              <a:t> </a:t>
            </a:r>
            <a:r>
              <a:rPr lang="en-US" sz="2400" dirty="0" err="1"/>
              <a:t>jou</a:t>
            </a:r>
            <a:r>
              <a:rPr lang="en-US" sz="2400" dirty="0"/>
              <a:t> </a:t>
            </a:r>
            <a:r>
              <a:rPr lang="en-US" sz="2400" dirty="0" err="1"/>
              <a:t>nodig</a:t>
            </a:r>
            <a:r>
              <a:rPr lang="en-US" sz="2400" dirty="0"/>
              <a:t> </a:t>
            </a:r>
            <a:r>
              <a:rPr lang="en-US" sz="2400" dirty="0" err="1"/>
              <a:t>om</a:t>
            </a:r>
            <a:r>
              <a:rPr lang="en-US" sz="2400" dirty="0"/>
              <a:t> </a:t>
            </a:r>
            <a:r>
              <a:rPr lang="en-US" sz="2400" dirty="0" err="1"/>
              <a:t>vertrouwen</a:t>
            </a:r>
            <a:r>
              <a:rPr lang="en-US" sz="2400" dirty="0"/>
              <a:t> op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bouwen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endParaRPr lang="en-US" sz="2400" dirty="0" smtClean="0"/>
          </a:p>
          <a:p>
            <a:pPr lvl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 de </a:t>
            </a:r>
            <a:r>
              <a:rPr lang="en-US" sz="2400" dirty="0" err="1"/>
              <a:t>verschillende</a:t>
            </a:r>
            <a:r>
              <a:rPr lang="en-US" sz="2400" dirty="0"/>
              <a:t> </a:t>
            </a:r>
            <a:r>
              <a:rPr lang="en-US" sz="2400" dirty="0" err="1"/>
              <a:t>partijen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afhandeling</a:t>
            </a:r>
            <a:r>
              <a:rPr lang="en-US" sz="2400" dirty="0" smtClean="0"/>
              <a:t> </a:t>
            </a:r>
            <a:r>
              <a:rPr lang="en-US" sz="2400" dirty="0"/>
              <a:t>van </a:t>
            </a:r>
            <a:r>
              <a:rPr lang="en-US" sz="2400" dirty="0" err="1" smtClean="0"/>
              <a:t>een</a:t>
            </a:r>
            <a:endParaRPr lang="en-US" sz="2400" dirty="0" smtClean="0"/>
          </a:p>
          <a:p>
            <a:pPr lv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dirty="0" err="1" smtClean="0"/>
              <a:t>klacht</a:t>
            </a:r>
            <a:r>
              <a:rPr lang="en-US" sz="2400" dirty="0"/>
              <a:t>?</a:t>
            </a:r>
          </a:p>
          <a:p>
            <a:pPr lvl="0"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23) Waar loop je </a:t>
            </a:r>
            <a:r>
              <a:rPr lang="en-US" sz="2400" dirty="0" err="1"/>
              <a:t>tegen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 smtClean="0"/>
              <a:t>i.v.m</a:t>
            </a:r>
            <a:r>
              <a:rPr lang="en-US" sz="2400" dirty="0" smtClean="0"/>
              <a:t>. </a:t>
            </a:r>
            <a:r>
              <a:rPr lang="en-US" sz="2400" dirty="0"/>
              <a:t>het </a:t>
            </a:r>
            <a:r>
              <a:rPr lang="en-US" sz="2400" dirty="0" err="1"/>
              <a:t>beroepsgeheim</a:t>
            </a:r>
            <a:r>
              <a:rPr lang="en-US" sz="2400" dirty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het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dirty="0" err="1" smtClean="0"/>
              <a:t>afhandelen</a:t>
            </a:r>
            <a:r>
              <a:rPr lang="en-US" sz="2400" dirty="0" smtClean="0"/>
              <a:t> </a:t>
            </a:r>
            <a:r>
              <a:rPr lang="en-US" sz="2400" dirty="0"/>
              <a:t>van </a:t>
            </a:r>
            <a:r>
              <a:rPr lang="en-US" sz="2400" dirty="0" err="1"/>
              <a:t>klachten</a:t>
            </a:r>
            <a:r>
              <a:rPr lang="en-US" sz="2400" dirty="0" smtClean="0"/>
              <a:t>?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24) </a:t>
            </a:r>
            <a:r>
              <a:rPr lang="en-US" sz="2400" dirty="0" err="1"/>
              <a:t>Wat</a:t>
            </a:r>
            <a:r>
              <a:rPr lang="en-US" sz="2400" dirty="0"/>
              <a:t> is </a:t>
            </a:r>
            <a:r>
              <a:rPr lang="en-US" sz="2400" dirty="0" err="1"/>
              <a:t>nodig</a:t>
            </a:r>
            <a:r>
              <a:rPr lang="en-US" sz="2400" dirty="0"/>
              <a:t> </a:t>
            </a:r>
            <a:r>
              <a:rPr lang="en-US" sz="2400" dirty="0" err="1"/>
              <a:t>om</a:t>
            </a:r>
            <a:r>
              <a:rPr lang="en-US" sz="2400" dirty="0"/>
              <a:t> de </a:t>
            </a:r>
            <a:r>
              <a:rPr lang="en-US" sz="2400" dirty="0" err="1"/>
              <a:t>functie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waardevolle</a:t>
            </a:r>
            <a:r>
              <a:rPr lang="en-US" sz="2400" dirty="0"/>
              <a:t> </a:t>
            </a:r>
            <a:r>
              <a:rPr lang="en-US" sz="2400" dirty="0" err="1" smtClean="0"/>
              <a:t>plaats</a:t>
            </a:r>
            <a:r>
              <a:rPr lang="en-US" sz="2400" dirty="0" smtClean="0"/>
              <a:t> 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 smtClean="0"/>
              <a:t>laten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    </a:t>
            </a:r>
            <a:r>
              <a:rPr lang="en-US" sz="2400" dirty="0" err="1" smtClean="0"/>
              <a:t>zijn</a:t>
            </a:r>
            <a:r>
              <a:rPr lang="en-US" sz="2400" dirty="0" smtClean="0"/>
              <a:t> (van </a:t>
            </a:r>
            <a:r>
              <a:rPr lang="en-US" sz="2400" dirty="0" err="1" smtClean="0"/>
              <a:t>betekenis</a:t>
            </a:r>
            <a:r>
              <a:rPr lang="en-US" sz="2400" dirty="0" smtClean="0"/>
              <a:t>) </a:t>
            </a:r>
            <a:r>
              <a:rPr lang="en-US" sz="2400" dirty="0"/>
              <a:t>in de </a:t>
            </a:r>
            <a:r>
              <a:rPr lang="en-US" sz="2400" dirty="0" err="1"/>
              <a:t>zorgvoorziening</a:t>
            </a:r>
            <a:r>
              <a:rPr lang="en-US" sz="2400" dirty="0"/>
              <a:t>?</a:t>
            </a:r>
          </a:p>
          <a:p>
            <a:endParaRPr lang="nl-BE" dirty="0" smtClean="0"/>
          </a:p>
          <a:p>
            <a:pPr marL="114300" lvl="0" indent="0">
              <a:buNone/>
            </a:pPr>
            <a:endParaRPr lang="nl-BE" i="1" dirty="0">
              <a:solidFill>
                <a:schemeClr val="accent3"/>
              </a:solidFill>
            </a:endParaRPr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79002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620000" cy="1143000"/>
          </a:xfrm>
        </p:spPr>
        <p:txBody>
          <a:bodyPr/>
          <a:lstStyle/>
          <a:p>
            <a:r>
              <a:rPr lang="nl-BE" sz="3600" dirty="0">
                <a:solidFill>
                  <a:schemeClr val="accent5"/>
                </a:solidFill>
              </a:rPr>
              <a:t>Z</a:t>
            </a:r>
            <a:r>
              <a:rPr lang="nl-BE" sz="3600" dirty="0" smtClean="0">
                <a:solidFill>
                  <a:schemeClr val="accent5"/>
                </a:solidFill>
              </a:rPr>
              <a:t>ekerheid</a:t>
            </a:r>
            <a:endParaRPr lang="nl-BE" sz="3600" b="1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800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2400" dirty="0" smtClean="0"/>
              <a:t>25) </a:t>
            </a:r>
            <a:r>
              <a:rPr lang="en-US" sz="2400" dirty="0" err="1"/>
              <a:t>Er</a:t>
            </a:r>
            <a:r>
              <a:rPr lang="en-US" sz="2400" dirty="0"/>
              <a:t> is </a:t>
            </a:r>
            <a:r>
              <a:rPr lang="en-US" sz="2400" dirty="0" err="1"/>
              <a:t>nood</a:t>
            </a:r>
            <a:r>
              <a:rPr lang="en-US" sz="2400" dirty="0"/>
              <a:t> </a:t>
            </a:r>
            <a:r>
              <a:rPr lang="en-US" sz="2400" dirty="0" err="1"/>
              <a:t>aan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verruiming</a:t>
            </a:r>
            <a:r>
              <a:rPr lang="en-US" sz="2400" dirty="0"/>
              <a:t> van </a:t>
            </a:r>
            <a:r>
              <a:rPr lang="en-US" sz="2400" dirty="0" smtClean="0"/>
              <a:t>het </a:t>
            </a:r>
            <a:r>
              <a:rPr lang="en-US" sz="2400" dirty="0" err="1" smtClean="0"/>
              <a:t>wettelijk</a:t>
            </a:r>
            <a:r>
              <a:rPr lang="en-US" sz="2400" dirty="0" smtClean="0"/>
              <a:t> </a:t>
            </a:r>
            <a:r>
              <a:rPr lang="en-US" sz="2400" dirty="0" err="1" smtClean="0"/>
              <a:t>kader</a:t>
            </a:r>
            <a:endParaRPr lang="en-US" sz="2400" dirty="0"/>
          </a:p>
          <a:p>
            <a:pPr lv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  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/>
              <a:t>de </a:t>
            </a:r>
            <a:r>
              <a:rPr lang="en-US" sz="2400" dirty="0" err="1"/>
              <a:t>afhandeling</a:t>
            </a:r>
            <a:r>
              <a:rPr lang="en-US" sz="2400" dirty="0"/>
              <a:t> </a:t>
            </a:r>
            <a:r>
              <a:rPr lang="en-US" sz="2400" dirty="0" smtClean="0"/>
              <a:t>van </a:t>
            </a:r>
            <a:r>
              <a:rPr lang="en-US" sz="2400" dirty="0" err="1" smtClean="0"/>
              <a:t>klachten</a:t>
            </a:r>
            <a:r>
              <a:rPr lang="en-US" sz="2400" dirty="0"/>
              <a:t>. </a:t>
            </a:r>
            <a:r>
              <a:rPr lang="en-US" sz="2400" dirty="0" smtClean="0"/>
              <a:t>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bevoegdheden</a:t>
            </a:r>
            <a:endParaRPr lang="en-US" sz="2400" dirty="0" smtClean="0"/>
          </a:p>
          <a:p>
            <a:pPr lvl="0">
              <a:buNone/>
            </a:pPr>
            <a:r>
              <a:rPr lang="en-US" sz="2400" dirty="0"/>
              <a:t>	 </a:t>
            </a:r>
            <a:r>
              <a:rPr lang="en-US" sz="2400" dirty="0" smtClean="0"/>
              <a:t>  </a:t>
            </a:r>
            <a:r>
              <a:rPr lang="en-US" sz="2400" dirty="0" err="1" smtClean="0"/>
              <a:t>dienen</a:t>
            </a:r>
            <a:r>
              <a:rPr lang="en-US" sz="2400" dirty="0" smtClean="0"/>
              <a:t> </a:t>
            </a:r>
            <a:r>
              <a:rPr lang="en-US" sz="2400" dirty="0" err="1"/>
              <a:t>bijkomend</a:t>
            </a:r>
            <a:r>
              <a:rPr lang="en-US" sz="2400" dirty="0"/>
              <a:t> </a:t>
            </a:r>
            <a:r>
              <a:rPr lang="en-US" sz="2400" dirty="0" err="1"/>
              <a:t>opgenomen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worden</a:t>
            </a:r>
            <a:r>
              <a:rPr lang="en-US" sz="2400" dirty="0"/>
              <a:t>?</a:t>
            </a:r>
          </a:p>
          <a:p>
            <a:pPr lvl="0">
              <a:buNone/>
            </a:pPr>
            <a:endParaRPr lang="nl-BE" sz="2400" dirty="0"/>
          </a:p>
          <a:p>
            <a:pPr>
              <a:buNone/>
            </a:pPr>
            <a:r>
              <a:rPr lang="en-US" sz="2400" dirty="0"/>
              <a:t> </a:t>
            </a:r>
            <a:r>
              <a:rPr lang="en-US" sz="2400" dirty="0" smtClean="0"/>
              <a:t>26) </a:t>
            </a:r>
            <a:r>
              <a:rPr lang="en-US" sz="2400" dirty="0" err="1"/>
              <a:t>Wat</a:t>
            </a:r>
            <a:r>
              <a:rPr lang="en-US" sz="2400" dirty="0"/>
              <a:t> is </a:t>
            </a:r>
            <a:r>
              <a:rPr lang="en-US" sz="2400" dirty="0" err="1"/>
              <a:t>er</a:t>
            </a:r>
            <a:r>
              <a:rPr lang="en-US" sz="2400" dirty="0"/>
              <a:t> </a:t>
            </a:r>
            <a:r>
              <a:rPr lang="en-US" sz="2400" dirty="0" err="1"/>
              <a:t>nodig</a:t>
            </a:r>
            <a:r>
              <a:rPr lang="en-US" sz="2400" dirty="0"/>
              <a:t> </a:t>
            </a:r>
            <a:r>
              <a:rPr lang="en-US" sz="2400" dirty="0" err="1"/>
              <a:t>om</a:t>
            </a:r>
            <a:r>
              <a:rPr lang="en-US" sz="2400" dirty="0"/>
              <a:t> de </a:t>
            </a:r>
            <a:r>
              <a:rPr lang="en-US" sz="2400" dirty="0" err="1"/>
              <a:t>rol</a:t>
            </a:r>
            <a:r>
              <a:rPr lang="en-US" sz="2400" dirty="0"/>
              <a:t> en </a:t>
            </a:r>
            <a:r>
              <a:rPr lang="en-US" sz="2400" dirty="0" err="1"/>
              <a:t>positie</a:t>
            </a:r>
            <a:r>
              <a:rPr lang="en-US" sz="2400" dirty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verstevigen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endParaRPr lang="en-US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de </a:t>
            </a:r>
            <a:r>
              <a:rPr lang="en-US" sz="2400" dirty="0" err="1"/>
              <a:t>opmaak</a:t>
            </a:r>
            <a:r>
              <a:rPr lang="en-US" sz="2400" dirty="0"/>
              <a:t> van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beschermd</a:t>
            </a:r>
            <a:r>
              <a:rPr lang="en-US" sz="2400" dirty="0" smtClean="0"/>
              <a:t> </a:t>
            </a:r>
            <a:r>
              <a:rPr lang="en-US" sz="2400" dirty="0" err="1"/>
              <a:t>wettelijk</a:t>
            </a:r>
            <a:r>
              <a:rPr lang="en-US" sz="2400" dirty="0"/>
              <a:t> </a:t>
            </a:r>
            <a:r>
              <a:rPr lang="en-US" sz="2400" dirty="0" err="1"/>
              <a:t>statuut</a:t>
            </a:r>
            <a:r>
              <a:rPr lang="en-US" sz="2400" dirty="0"/>
              <a:t>?</a:t>
            </a:r>
            <a:endParaRPr lang="nl-BE" sz="2400" dirty="0"/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3012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Procesverloop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Individuele reflectie</a:t>
            </a:r>
          </a:p>
          <a:p>
            <a:r>
              <a:rPr lang="nl-BE" dirty="0" smtClean="0"/>
              <a:t>Bespreking in kleine groep (reflectie </a:t>
            </a:r>
            <a:r>
              <a:rPr lang="nl-BE" dirty="0"/>
              <a:t>rond 1 </a:t>
            </a:r>
            <a:r>
              <a:rPr lang="nl-BE" dirty="0" smtClean="0"/>
              <a:t>of 2 behoeften)</a:t>
            </a:r>
            <a:endParaRPr lang="nl-BE" dirty="0"/>
          </a:p>
          <a:p>
            <a:endParaRPr lang="nl-BE" dirty="0" smtClean="0"/>
          </a:p>
          <a:p>
            <a:pPr marL="114300" indent="0">
              <a:buNone/>
            </a:pPr>
            <a:endParaRPr lang="nl-BE" dirty="0" smtClean="0"/>
          </a:p>
          <a:p>
            <a:pPr marL="114300" indent="0">
              <a:buNone/>
            </a:pPr>
            <a:r>
              <a:rPr lang="nl-BE" dirty="0" smtClean="0"/>
              <a:t>Knelpunten behoren bij: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Het individu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De organisatie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De overheid/ werkgever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l-BE" dirty="0" smtClean="0"/>
              <a:t>De beroepsvereniging (VVOVAZ)</a:t>
            </a:r>
          </a:p>
          <a:p>
            <a:endParaRPr lang="nl-BE" dirty="0" smtClean="0"/>
          </a:p>
          <a:p>
            <a:r>
              <a:rPr lang="nl-BE" dirty="0" smtClean="0"/>
              <a:t>Plenaire terugkoppeling</a:t>
            </a:r>
          </a:p>
        </p:txBody>
      </p:sp>
    </p:spTree>
    <p:extLst>
      <p:ext uri="{BB962C8B-B14F-4D97-AF65-F5344CB8AC3E}">
        <p14:creationId xmlns:p14="http://schemas.microsoft.com/office/powerpoint/2010/main" val="201879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r>
              <a:rPr lang="nl-BE" sz="3200" dirty="0"/>
              <a:t>1. Overzicht  van bevragingen en </a:t>
            </a:r>
            <a:r>
              <a:rPr lang="nl-BE" sz="3200" dirty="0" smtClean="0"/>
              <a:t>onderzoeken </a:t>
            </a:r>
            <a:r>
              <a:rPr lang="nl-BE" sz="2800" dirty="0" smtClean="0">
                <a:solidFill>
                  <a:schemeClr val="accent5"/>
                </a:solidFill>
              </a:rPr>
              <a:t>B. Lokale bevragingen 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7313" indent="0">
              <a:buNone/>
            </a:pPr>
            <a:r>
              <a:rPr lang="nl-BE" sz="1600" dirty="0"/>
              <a:t> </a:t>
            </a:r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F. N.a.v. h</a:t>
            </a:r>
            <a:r>
              <a:rPr lang="nl-BE" sz="1800" dirty="0" smtClean="0"/>
              <a:t>et </a:t>
            </a:r>
            <a:r>
              <a:rPr lang="nl-BE" sz="1800" dirty="0"/>
              <a:t>vijfjarig bestaan van de </a:t>
            </a:r>
            <a:r>
              <a:rPr lang="nl-BE" sz="1800" dirty="0" err="1"/>
              <a:t>ombudsdienst</a:t>
            </a:r>
            <a:r>
              <a:rPr lang="nl-BE" sz="1800" dirty="0"/>
              <a:t> </a:t>
            </a:r>
            <a:r>
              <a:rPr lang="nl-BE" sz="1800" dirty="0" smtClean="0"/>
              <a:t>in het 			Sint- </a:t>
            </a:r>
            <a:r>
              <a:rPr lang="nl-BE" sz="1800" dirty="0" err="1" smtClean="0"/>
              <a:t>Vincentiusziekenhuis</a:t>
            </a:r>
            <a:r>
              <a:rPr lang="nl-BE" sz="1800" dirty="0" smtClean="0"/>
              <a:t> te Antwerpen (2006)</a:t>
            </a:r>
            <a:endParaRPr lang="nl-BE" sz="1800" dirty="0"/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nl-BE" sz="1600" dirty="0"/>
              <a:t>Een onderzoek naar de kennis </a:t>
            </a:r>
            <a:r>
              <a:rPr lang="nl-BE" sz="1600" dirty="0" smtClean="0"/>
              <a:t>Wet </a:t>
            </a:r>
            <a:r>
              <a:rPr lang="nl-BE" sz="1600" dirty="0" err="1" smtClean="0"/>
              <a:t>Patiëntenrechten</a:t>
            </a:r>
            <a:r>
              <a:rPr lang="nl-BE" sz="1600" dirty="0" smtClean="0"/>
              <a:t> en tevredenheid</a:t>
            </a:r>
          </a:p>
          <a:p>
            <a:pPr marL="541338" lvl="1">
              <a:buFont typeface="Wingdings" panose="05000000000000000000" pitchFamily="2" charset="2"/>
              <a:buChar char="Ø"/>
            </a:pPr>
            <a:r>
              <a:rPr lang="nl-BE" sz="1600" dirty="0" smtClean="0"/>
              <a:t>Karen De Cocker (Karel de Grote- Hogeschool)</a:t>
            </a:r>
            <a:endParaRPr lang="nl-BE" sz="1600" dirty="0"/>
          </a:p>
          <a:p>
            <a:pPr marL="177800" lvl="1" indent="0">
              <a:buNone/>
            </a:pPr>
            <a:endParaRPr lang="nl-BE" sz="1100" dirty="0">
              <a:solidFill>
                <a:schemeClr val="accent1">
                  <a:lumMod val="50000"/>
                </a:schemeClr>
              </a:solidFill>
            </a:endParaRPr>
          </a:p>
          <a:p>
            <a:pPr marL="88900" lvl="1" indent="0">
              <a:buNone/>
            </a:pPr>
            <a:r>
              <a:rPr lang="nl-BE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BE" sz="1800" dirty="0" smtClean="0">
                <a:solidFill>
                  <a:schemeClr val="accent1">
                    <a:lumMod val="50000"/>
                  </a:schemeClr>
                </a:solidFill>
              </a:rPr>
              <a:t>G. </a:t>
            </a:r>
            <a:r>
              <a:rPr lang="nl-BE" sz="1800" dirty="0"/>
              <a:t>Een onderzoek naar de bekendheid en werking van </a:t>
            </a:r>
            <a:r>
              <a:rPr lang="nl-BE" sz="1800" dirty="0" err="1"/>
              <a:t>ombudsdienst</a:t>
            </a:r>
            <a:r>
              <a:rPr lang="nl-BE" sz="1800" dirty="0"/>
              <a:t> </a:t>
            </a:r>
            <a:r>
              <a:rPr lang="nl-BE" sz="1800" dirty="0" smtClean="0"/>
              <a:t>in de</a:t>
            </a:r>
          </a:p>
          <a:p>
            <a:pPr marL="88900" lvl="1" indent="0">
              <a:buNone/>
            </a:pPr>
            <a:r>
              <a:rPr lang="nl-BE" sz="1800" dirty="0" smtClean="0"/>
              <a:t>      GZA </a:t>
            </a:r>
            <a:r>
              <a:rPr lang="nl-BE" sz="1800" dirty="0"/>
              <a:t>Z</a:t>
            </a:r>
            <a:r>
              <a:rPr lang="nl-BE" sz="1800" dirty="0" smtClean="0"/>
              <a:t>iekenhuizen (2012)</a:t>
            </a:r>
          </a:p>
          <a:p>
            <a:pPr marL="541338" lvl="1" indent="-185738">
              <a:buFont typeface="Wingdings" panose="05000000000000000000" pitchFamily="2" charset="2"/>
              <a:buChar char="Ø"/>
            </a:pPr>
            <a:r>
              <a:rPr lang="nl-BE" sz="1600" dirty="0" smtClean="0"/>
              <a:t>Isabel </a:t>
            </a:r>
            <a:r>
              <a:rPr lang="nl-BE" sz="1600" dirty="0" err="1" smtClean="0"/>
              <a:t>Mendes</a:t>
            </a:r>
            <a:r>
              <a:rPr lang="nl-BE" sz="1600" dirty="0" smtClean="0"/>
              <a:t> (Thomas More)</a:t>
            </a:r>
            <a:endParaRPr lang="nl-BE" sz="1600" dirty="0"/>
          </a:p>
        </p:txBody>
      </p:sp>
    </p:spTree>
    <p:extLst>
      <p:ext uri="{BB962C8B-B14F-4D97-AF65-F5344CB8AC3E}">
        <p14:creationId xmlns:p14="http://schemas.microsoft.com/office/powerpoint/2010/main" val="32156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78098"/>
          </a:xfrm>
        </p:spPr>
        <p:txBody>
          <a:bodyPr>
            <a:noAutofit/>
          </a:bodyPr>
          <a:lstStyle/>
          <a:p>
            <a:r>
              <a:rPr lang="nl-BE" sz="2800" dirty="0" smtClean="0">
                <a:solidFill>
                  <a:schemeClr val="accent3"/>
                </a:solidFill>
              </a:rPr>
              <a:t>A. Interne bevraging  </a:t>
            </a:r>
            <a:r>
              <a:rPr lang="nl-BE" sz="2800" dirty="0" err="1" smtClean="0">
                <a:solidFill>
                  <a:schemeClr val="accent3"/>
                </a:solidFill>
              </a:rPr>
              <a:t>ombudspersonen</a:t>
            </a:r>
            <a:r>
              <a:rPr lang="nl-BE" sz="2800" dirty="0" smtClean="0">
                <a:solidFill>
                  <a:schemeClr val="accent3"/>
                </a:solidFill>
              </a:rPr>
              <a:t> 2008-2009</a:t>
            </a:r>
            <a:r>
              <a:rPr lang="nl-BE" sz="2800" dirty="0" smtClean="0"/>
              <a:t/>
            </a:r>
            <a:br>
              <a:rPr lang="nl-BE" sz="2800" dirty="0" smtClean="0"/>
            </a:br>
            <a:r>
              <a:rPr lang="nl-BE" sz="2000" dirty="0" smtClean="0"/>
              <a:t>Aantal respondenten 49</a:t>
            </a:r>
            <a:endParaRPr lang="nl-BE" sz="2000" dirty="0">
              <a:solidFill>
                <a:schemeClr val="tx2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nl-BE" sz="1800" i="1" dirty="0" smtClean="0"/>
          </a:p>
          <a:p>
            <a:pPr marL="0" indent="0">
              <a:buNone/>
            </a:pPr>
            <a:r>
              <a:rPr lang="nl-BE" sz="1800" i="1" dirty="0" smtClean="0"/>
              <a:t>Gecombineerde functie </a:t>
            </a:r>
            <a:r>
              <a:rPr lang="nl-BE" sz="1800" i="1" dirty="0" smtClean="0">
                <a:solidFill>
                  <a:srgbClr val="C00000"/>
                </a:solidFill>
              </a:rPr>
              <a:t>(laatste ledenbevraging 2016 - 34%)</a:t>
            </a:r>
            <a:endParaRPr lang="nl-BE" sz="1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BE" sz="1800" dirty="0" smtClean="0"/>
              <a:t>Bijna 50</a:t>
            </a:r>
            <a:r>
              <a:rPr lang="nl-BE" sz="1800" dirty="0"/>
              <a:t>% </a:t>
            </a:r>
            <a:r>
              <a:rPr lang="nl-BE" sz="1800" dirty="0" smtClean="0"/>
              <a:t>combineert </a:t>
            </a:r>
            <a:r>
              <a:rPr lang="nl-BE" sz="1800" dirty="0"/>
              <a:t>zijn job als </a:t>
            </a:r>
            <a:r>
              <a:rPr lang="nl-BE" sz="1800" dirty="0" err="1" smtClean="0"/>
              <a:t>ombudspersoon</a:t>
            </a:r>
            <a:r>
              <a:rPr lang="nl-BE" sz="1800" dirty="0" smtClean="0"/>
              <a:t> </a:t>
            </a:r>
            <a:r>
              <a:rPr lang="nl-BE" sz="1800" dirty="0"/>
              <a:t>met een andere </a:t>
            </a:r>
            <a:r>
              <a:rPr lang="nl-BE" sz="1800" dirty="0" smtClean="0"/>
              <a:t>functie</a:t>
            </a:r>
            <a:endParaRPr lang="nl-BE" sz="1800" dirty="0"/>
          </a:p>
          <a:p>
            <a:pPr marL="0" indent="0">
              <a:buNone/>
            </a:pPr>
            <a:r>
              <a:rPr lang="nl-BE" sz="1800" dirty="0"/>
              <a:t>De meeste van deze mensen (11) combineren </a:t>
            </a:r>
            <a:r>
              <a:rPr lang="nl-BE" sz="1800" dirty="0" smtClean="0"/>
              <a:t>hun </a:t>
            </a:r>
            <a:r>
              <a:rPr lang="nl-BE" sz="1800" dirty="0"/>
              <a:t>functie met kwaliteitscoördinator </a:t>
            </a:r>
          </a:p>
          <a:p>
            <a:pPr marL="0" indent="0">
              <a:buNone/>
            </a:pPr>
            <a:r>
              <a:rPr lang="nl-BE" sz="1800" dirty="0"/>
              <a:t> </a:t>
            </a:r>
          </a:p>
          <a:p>
            <a:pPr marL="0" indent="0">
              <a:buNone/>
            </a:pPr>
            <a:r>
              <a:rPr lang="nl-BE" sz="1800" i="1" dirty="0"/>
              <a:t>Administratieve </a:t>
            </a:r>
            <a:r>
              <a:rPr lang="nl-BE" sz="1800" i="1" dirty="0" smtClean="0"/>
              <a:t>ondersteuning </a:t>
            </a:r>
            <a:r>
              <a:rPr lang="nl-BE" sz="1800" i="1" dirty="0">
                <a:solidFill>
                  <a:srgbClr val="C00000"/>
                </a:solidFill>
              </a:rPr>
              <a:t>(laatste ledenbevraging 2016 - </a:t>
            </a:r>
            <a:r>
              <a:rPr lang="nl-BE" sz="1800" i="1" dirty="0" smtClean="0">
                <a:solidFill>
                  <a:srgbClr val="C00000"/>
                </a:solidFill>
              </a:rPr>
              <a:t>39%)</a:t>
            </a:r>
            <a:endParaRPr lang="nl-BE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nl-BE" sz="1800" dirty="0" smtClean="0"/>
              <a:t>Bijna 50 % </a:t>
            </a:r>
            <a:r>
              <a:rPr lang="nl-BE" sz="1800" dirty="0"/>
              <a:t> </a:t>
            </a:r>
            <a:r>
              <a:rPr lang="nl-BE" sz="1800" dirty="0" smtClean="0"/>
              <a:t>van de ondervraagden krijgen </a:t>
            </a:r>
            <a:r>
              <a:rPr lang="nl-BE" sz="1800" dirty="0"/>
              <a:t>administratieve ondersteuning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nl-BE" sz="1800" dirty="0" smtClean="0"/>
              <a:t> Van </a:t>
            </a:r>
            <a:r>
              <a:rPr lang="nl-BE" sz="1800" dirty="0"/>
              <a:t>deze </a:t>
            </a:r>
            <a:r>
              <a:rPr lang="nl-BE" sz="1800" dirty="0" smtClean="0"/>
              <a:t>groep die </a:t>
            </a:r>
            <a:r>
              <a:rPr lang="nl-BE" sz="1800" dirty="0"/>
              <a:t>o</a:t>
            </a:r>
            <a:r>
              <a:rPr lang="nl-BE" sz="1800" dirty="0" smtClean="0"/>
              <a:t>ndersteuning krijgt, </a:t>
            </a:r>
            <a:r>
              <a:rPr lang="nl-BE" sz="1800" dirty="0"/>
              <a:t>zijn er 12 mensen die minder dan 50% administratieve  </a:t>
            </a:r>
            <a:r>
              <a:rPr lang="nl-BE" sz="1800" dirty="0" smtClean="0"/>
              <a:t>ondersteuning </a:t>
            </a:r>
            <a:r>
              <a:rPr lang="nl-BE" sz="1800" dirty="0"/>
              <a:t>krijgen</a:t>
            </a:r>
            <a:r>
              <a:rPr lang="nl-BE" sz="1800" dirty="0" smtClean="0"/>
              <a:t>.</a:t>
            </a:r>
          </a:p>
          <a:p>
            <a:pPr marL="0" indent="0">
              <a:buNone/>
            </a:pPr>
            <a:r>
              <a:rPr lang="nl-BE" sz="1800" dirty="0"/>
              <a:t> </a:t>
            </a:r>
          </a:p>
          <a:p>
            <a:pPr marL="0" indent="0">
              <a:buNone/>
            </a:pPr>
            <a:r>
              <a:rPr lang="nl-BE" sz="1800" i="1" dirty="0"/>
              <a:t>Bereikbaarheid</a:t>
            </a:r>
            <a:endParaRPr lang="nl-BE" sz="1800" dirty="0"/>
          </a:p>
          <a:p>
            <a:pPr marL="0" indent="0">
              <a:buNone/>
            </a:pPr>
            <a:r>
              <a:rPr lang="nl-BE" sz="1800" dirty="0"/>
              <a:t>Bij </a:t>
            </a:r>
            <a:r>
              <a:rPr lang="nl-BE" sz="1800" dirty="0" smtClean="0"/>
              <a:t>62 % van de ondervraagden ligt </a:t>
            </a:r>
            <a:r>
              <a:rPr lang="nl-BE" sz="1800" dirty="0"/>
              <a:t>de </a:t>
            </a:r>
            <a:r>
              <a:rPr lang="nl-BE" sz="1800" dirty="0" err="1"/>
              <a:t>ombudsdienst</a:t>
            </a:r>
            <a:r>
              <a:rPr lang="nl-BE" sz="1800" dirty="0"/>
              <a:t> centraal gelegen in het ziekenhuis.</a:t>
            </a:r>
          </a:p>
          <a:p>
            <a:pPr marL="0" indent="0">
              <a:buNone/>
            </a:pPr>
            <a:r>
              <a:rPr lang="nl-BE" sz="1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482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nl-BE" sz="2800" dirty="0" smtClean="0">
                <a:solidFill>
                  <a:schemeClr val="accent3"/>
                </a:solidFill>
              </a:rPr>
              <a:t>A. Interne bevraging </a:t>
            </a:r>
            <a:r>
              <a:rPr lang="nl-BE" sz="2800" dirty="0" err="1" smtClean="0">
                <a:solidFill>
                  <a:schemeClr val="accent3"/>
                </a:solidFill>
              </a:rPr>
              <a:t>ombudspersonen</a:t>
            </a:r>
            <a:r>
              <a:rPr lang="nl-BE" sz="2800" dirty="0" smtClean="0">
                <a:solidFill>
                  <a:schemeClr val="accent3"/>
                </a:solidFill>
              </a:rPr>
              <a:t> 2008-2009</a:t>
            </a:r>
            <a:br>
              <a:rPr lang="nl-BE" sz="2800" dirty="0" smtClean="0">
                <a:solidFill>
                  <a:schemeClr val="accent3"/>
                </a:solidFill>
              </a:rPr>
            </a:br>
            <a:r>
              <a:rPr lang="nl-BE" sz="2000" dirty="0" smtClean="0"/>
              <a:t>Aantal </a:t>
            </a:r>
            <a:r>
              <a:rPr lang="nl-BE" sz="2000" dirty="0"/>
              <a:t>r</a:t>
            </a:r>
            <a:r>
              <a:rPr lang="nl-BE" sz="2000" dirty="0" smtClean="0"/>
              <a:t>espondenten 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53285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r>
              <a:rPr lang="nl-BE" sz="2300" i="1" dirty="0" smtClean="0"/>
              <a:t>Bekendmaking </a:t>
            </a:r>
            <a:r>
              <a:rPr lang="nl-BE" sz="2300" i="1" dirty="0" err="1" smtClean="0"/>
              <a:t>ombudsdienst</a:t>
            </a:r>
            <a:endParaRPr lang="nl-BE" sz="2300" i="1" dirty="0" smtClean="0"/>
          </a:p>
          <a:p>
            <a:pPr marL="0" indent="0">
              <a:buNone/>
            </a:pPr>
            <a:r>
              <a:rPr lang="nl-BE" sz="2300" dirty="0" smtClean="0"/>
              <a:t>De werking van de </a:t>
            </a:r>
            <a:r>
              <a:rPr lang="nl-BE" sz="2300" dirty="0" err="1" smtClean="0"/>
              <a:t>ombudsdienst</a:t>
            </a:r>
            <a:r>
              <a:rPr lang="nl-BE" sz="2300" dirty="0" smtClean="0"/>
              <a:t> wordt bekend gemaakt door vooral de onthaalbrochure en folders van de dienst zelf in het ziekenhuis, maar ook via infosessies voor medewerkers tijdens dienstvergaderingen.</a:t>
            </a:r>
          </a:p>
          <a:p>
            <a:pPr marL="0" indent="0">
              <a:buNone/>
            </a:pPr>
            <a:r>
              <a:rPr lang="nl-BE" sz="2300" i="1" dirty="0" smtClean="0"/>
              <a:t> </a:t>
            </a:r>
            <a:endParaRPr lang="nl-BE" sz="2300" dirty="0" smtClean="0"/>
          </a:p>
          <a:p>
            <a:pPr marL="0" indent="0">
              <a:buNone/>
            </a:pPr>
            <a:r>
              <a:rPr lang="nl-BE" sz="2300" i="1" dirty="0" smtClean="0"/>
              <a:t>Behaald diploma</a:t>
            </a:r>
            <a:endParaRPr lang="nl-BE" sz="2300" dirty="0" smtClean="0"/>
          </a:p>
          <a:p>
            <a:pPr marL="0" indent="0">
              <a:buNone/>
            </a:pPr>
            <a:r>
              <a:rPr lang="nl-BE" sz="2300" dirty="0" smtClean="0"/>
              <a:t>Het meest behaalde diploma: graduaat verpleegkunde </a:t>
            </a:r>
            <a:r>
              <a:rPr lang="nl-BE" sz="2300" dirty="0" smtClean="0">
                <a:solidFill>
                  <a:srgbClr val="C00000"/>
                </a:solidFill>
              </a:rPr>
              <a:t>(</a:t>
            </a:r>
            <a:r>
              <a:rPr lang="nl-BE" sz="2300" smtClean="0">
                <a:solidFill>
                  <a:srgbClr val="C00000"/>
                </a:solidFill>
              </a:rPr>
              <a:t>laatste ledenbevraging / verdeling </a:t>
            </a:r>
            <a:r>
              <a:rPr lang="nl-BE" sz="2300" dirty="0" smtClean="0">
                <a:solidFill>
                  <a:srgbClr val="C00000"/>
                </a:solidFill>
              </a:rPr>
              <a:t>36% </a:t>
            </a:r>
            <a:r>
              <a:rPr lang="nl-BE" sz="2300" dirty="0" err="1" smtClean="0">
                <a:solidFill>
                  <a:srgbClr val="C00000"/>
                </a:solidFill>
              </a:rPr>
              <a:t>vpk</a:t>
            </a:r>
            <a:r>
              <a:rPr lang="nl-BE" sz="2300" dirty="0" smtClean="0">
                <a:solidFill>
                  <a:srgbClr val="C00000"/>
                </a:solidFill>
              </a:rPr>
              <a:t>, 17% sociale dienst, 9% psycholoog)</a:t>
            </a:r>
          </a:p>
          <a:p>
            <a:pPr marL="0" indent="0">
              <a:buNone/>
            </a:pPr>
            <a:r>
              <a:rPr lang="nl-BE" sz="2300" dirty="0" smtClean="0"/>
              <a:t> </a:t>
            </a:r>
          </a:p>
          <a:p>
            <a:pPr marL="0" indent="0">
              <a:buNone/>
            </a:pPr>
            <a:r>
              <a:rPr lang="nl-BE" sz="2300" i="1" dirty="0" smtClean="0"/>
              <a:t>Hoe in functie gekomen?</a:t>
            </a:r>
            <a:endParaRPr lang="nl-BE" sz="2300" dirty="0" smtClean="0"/>
          </a:p>
          <a:p>
            <a:pPr marL="0" indent="0">
              <a:buNone/>
            </a:pPr>
            <a:r>
              <a:rPr lang="nl-BE" sz="2300" dirty="0" smtClean="0"/>
              <a:t>De meeste </a:t>
            </a:r>
            <a:r>
              <a:rPr lang="nl-BE" sz="2300" dirty="0" err="1" smtClean="0"/>
              <a:t>ombudspersonen</a:t>
            </a:r>
            <a:r>
              <a:rPr lang="nl-BE" sz="2300" dirty="0"/>
              <a:t> </a:t>
            </a:r>
            <a:r>
              <a:rPr lang="nl-BE" sz="2300" dirty="0" smtClean="0"/>
              <a:t>zijn intern in hun functie gekomen. </a:t>
            </a:r>
          </a:p>
          <a:p>
            <a:pPr indent="-342900">
              <a:buFont typeface="Wingdings" panose="05000000000000000000" pitchFamily="2" charset="2"/>
              <a:buChar char="Ø"/>
            </a:pPr>
            <a:r>
              <a:rPr lang="nl-BE" sz="2300" dirty="0" smtClean="0"/>
              <a:t>voorafgaande functie bijvoorbeeld: hoofdverpleegkundige, kwaliteitscoördinator, diensthoofd verpleging en medewerker directiesecretariaat</a:t>
            </a:r>
          </a:p>
          <a:p>
            <a:pPr marL="0" indent="0">
              <a:buNone/>
            </a:pPr>
            <a:r>
              <a:rPr lang="nl-BE" sz="2300" dirty="0" smtClean="0"/>
              <a:t> </a:t>
            </a:r>
          </a:p>
          <a:p>
            <a:pPr marL="0" indent="0">
              <a:buNone/>
            </a:pPr>
            <a:r>
              <a:rPr lang="nl-BE" sz="2300" i="1" dirty="0" smtClean="0"/>
              <a:t>Contact directie</a:t>
            </a:r>
            <a:endParaRPr lang="nl-BE" sz="2300" dirty="0" smtClean="0"/>
          </a:p>
          <a:p>
            <a:pPr marL="0" indent="0">
              <a:buNone/>
            </a:pPr>
            <a:r>
              <a:rPr lang="nl-BE" sz="2300" dirty="0" smtClean="0"/>
              <a:t>Vast contactmoment: 16 ondervraagden -&gt; wekelijks</a:t>
            </a:r>
          </a:p>
          <a:p>
            <a:pPr marL="0" indent="0">
              <a:buNone/>
            </a:pPr>
            <a:r>
              <a:rPr lang="nl-BE" sz="2300" dirty="0" smtClean="0"/>
              <a:t>Variabel: 21 ondervraagden -&gt; voor afhandeling dossiers vrij te kiezen door de </a:t>
            </a:r>
            <a:r>
              <a:rPr lang="nl-BE" sz="2300" dirty="0" err="1" smtClean="0"/>
              <a:t>ombudspersoon</a:t>
            </a:r>
            <a:endParaRPr lang="nl-BE" sz="2300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04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800" dirty="0" smtClean="0">
                <a:solidFill>
                  <a:schemeClr val="accent3"/>
                </a:solidFill>
              </a:rPr>
              <a:t>A</a:t>
            </a:r>
            <a:r>
              <a:rPr lang="nl-BE" sz="2800" dirty="0">
                <a:solidFill>
                  <a:schemeClr val="accent3"/>
                </a:solidFill>
              </a:rPr>
              <a:t>. Interne </a:t>
            </a:r>
            <a:r>
              <a:rPr lang="nl-BE" sz="2800" dirty="0" smtClean="0">
                <a:solidFill>
                  <a:schemeClr val="accent3"/>
                </a:solidFill>
              </a:rPr>
              <a:t>bevraging </a:t>
            </a:r>
            <a:r>
              <a:rPr lang="nl-BE" sz="2800" dirty="0" err="1" smtClean="0">
                <a:solidFill>
                  <a:schemeClr val="accent3"/>
                </a:solidFill>
              </a:rPr>
              <a:t>ombudspersonen</a:t>
            </a:r>
            <a:r>
              <a:rPr lang="nl-BE" sz="2800" dirty="0" smtClean="0">
                <a:solidFill>
                  <a:schemeClr val="accent3"/>
                </a:solidFill>
              </a:rPr>
              <a:t> </a:t>
            </a:r>
            <a:r>
              <a:rPr lang="nl-BE" sz="2800" dirty="0">
                <a:solidFill>
                  <a:schemeClr val="accent3"/>
                </a:solidFill>
              </a:rPr>
              <a:t>2008-2009</a:t>
            </a:r>
            <a:endParaRPr lang="nl-BE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  <a:t>Knelpunten: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Administratieve ondersteuning </a:t>
            </a:r>
          </a:p>
          <a:p>
            <a:pPr marL="114300" indent="0">
              <a:buNone/>
            </a:pPr>
            <a:endParaRPr lang="nl-BE" sz="2400" dirty="0"/>
          </a:p>
          <a:p>
            <a:pPr marL="114300" indent="0">
              <a:buNone/>
            </a:pPr>
            <a:r>
              <a:rPr lang="nl-BE" sz="2400" dirty="0" smtClean="0">
                <a:solidFill>
                  <a:schemeClr val="accent2">
                    <a:lumMod val="75000"/>
                  </a:schemeClr>
                </a:solidFill>
              </a:rPr>
              <a:t>Positieve ervaring: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sz="2400" dirty="0" smtClean="0"/>
              <a:t>Bereikbaarheid en bekendmaking van </a:t>
            </a:r>
            <a:r>
              <a:rPr lang="nl-BE" sz="2400" dirty="0" err="1" smtClean="0"/>
              <a:t>ombudsdienst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103120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nl-BE" sz="2400" dirty="0" smtClean="0">
                <a:solidFill>
                  <a:schemeClr val="accent3"/>
                </a:solidFill>
                <a:latin typeface="+mj-lt"/>
              </a:rPr>
              <a:t>B. </a:t>
            </a:r>
            <a:r>
              <a:rPr lang="fr-FR" sz="2400" dirty="0" smtClean="0">
                <a:solidFill>
                  <a:schemeClr val="accent3"/>
                </a:solidFill>
                <a:latin typeface="+mj-lt"/>
              </a:rPr>
              <a:t>Enquête sur la situation et la pratique des médiateurs 2012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2000" dirty="0" err="1" smtClean="0">
                <a:solidFill>
                  <a:schemeClr val="tx2"/>
                </a:solidFill>
                <a:latin typeface="+mj-lt"/>
              </a:rPr>
              <a:t>Aantal</a:t>
            </a: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fr-FR" sz="2000" dirty="0" err="1" smtClean="0">
                <a:solidFill>
                  <a:schemeClr val="tx2"/>
                </a:solidFill>
                <a:latin typeface="+mj-lt"/>
              </a:rPr>
              <a:t>respondenten</a:t>
            </a:r>
            <a:r>
              <a:rPr lang="fr-FR" sz="2000" dirty="0" smtClean="0">
                <a:solidFill>
                  <a:schemeClr val="tx2"/>
                </a:solidFill>
                <a:latin typeface="+mj-lt"/>
              </a:rPr>
              <a:t>: 149</a:t>
            </a:r>
            <a:endParaRPr lang="nl-BE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484784"/>
            <a:ext cx="7776864" cy="50405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nl-BE" dirty="0" smtClean="0"/>
              <a:t>Informeren van</a:t>
            </a:r>
            <a:r>
              <a:rPr lang="nl-BE" b="1" dirty="0" smtClean="0"/>
              <a:t> personeel </a:t>
            </a:r>
            <a:r>
              <a:rPr lang="nl-BE" dirty="0" smtClean="0"/>
              <a:t>over </a:t>
            </a:r>
            <a:r>
              <a:rPr lang="nl-BE" dirty="0" err="1" smtClean="0"/>
              <a:t>ombudsdienst</a:t>
            </a:r>
            <a:endParaRPr lang="nl-BE" dirty="0" smtClean="0"/>
          </a:p>
          <a:p>
            <a:pPr marL="114300" indent="0">
              <a:buNone/>
            </a:pPr>
            <a:r>
              <a:rPr lang="nl-BE" dirty="0" smtClean="0"/>
              <a:t>           Website, meetings waarop </a:t>
            </a:r>
            <a:r>
              <a:rPr lang="nl-BE" dirty="0" err="1" smtClean="0"/>
              <a:t>ombudspersoon</a:t>
            </a:r>
            <a:r>
              <a:rPr lang="nl-BE" dirty="0" smtClean="0"/>
              <a:t> de functie  en dienst voorstelt, verspreiding van interne nota’s</a:t>
            </a:r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 smtClean="0"/>
              <a:t>Informeren van </a:t>
            </a:r>
            <a:r>
              <a:rPr lang="nl-BE" b="1" dirty="0" smtClean="0"/>
              <a:t>patiënten </a:t>
            </a:r>
            <a:r>
              <a:rPr lang="nl-BE" dirty="0" smtClean="0"/>
              <a:t>over </a:t>
            </a:r>
            <a:r>
              <a:rPr lang="nl-BE" dirty="0" err="1" smtClean="0"/>
              <a:t>ombudsdienst</a:t>
            </a:r>
            <a:r>
              <a:rPr lang="nl-BE" dirty="0" smtClean="0"/>
              <a:t>  </a:t>
            </a:r>
          </a:p>
          <a:p>
            <a:pPr marL="114300" indent="0">
              <a:buNone/>
            </a:pPr>
            <a:r>
              <a:rPr lang="nl-BE" dirty="0" smtClean="0"/>
              <a:t>           Welkomstbrochure, website, brochures en affiches van </a:t>
            </a:r>
            <a:br>
              <a:rPr lang="nl-BE" dirty="0" smtClean="0"/>
            </a:br>
            <a:r>
              <a:rPr lang="nl-BE" dirty="0" smtClean="0"/>
              <a:t>Federale Overheidsdienst Volksgezondheid</a:t>
            </a:r>
            <a:endParaRPr lang="nl-BE" dirty="0"/>
          </a:p>
          <a:p>
            <a:pPr marL="114300" indent="0">
              <a:buNone/>
            </a:pPr>
            <a:endParaRPr lang="nl-BE" dirty="0"/>
          </a:p>
          <a:p>
            <a:pPr marL="114300" indent="0">
              <a:buNone/>
            </a:pPr>
            <a:r>
              <a:rPr lang="nl-BE" dirty="0" smtClean="0"/>
              <a:t>Patiënten </a:t>
            </a:r>
            <a:r>
              <a:rPr lang="nl-BE" dirty="0"/>
              <a:t>worden vaak op de hoogte gebracht van de </a:t>
            </a:r>
            <a:r>
              <a:rPr lang="nl-BE" dirty="0" err="1"/>
              <a:t>ombudsdienst</a:t>
            </a:r>
            <a:r>
              <a:rPr lang="nl-BE" dirty="0"/>
              <a:t> door:</a:t>
            </a:r>
          </a:p>
          <a:p>
            <a:r>
              <a:rPr lang="nl-BE" dirty="0" smtClean="0"/>
              <a:t>Gezondheidsmedewerkers</a:t>
            </a:r>
            <a:endParaRPr lang="nl-BE" dirty="0"/>
          </a:p>
          <a:p>
            <a:r>
              <a:rPr lang="nl-BE" dirty="0"/>
              <a:t>Onthaalmedewerkers</a:t>
            </a:r>
          </a:p>
          <a:p>
            <a:r>
              <a:rPr lang="nl-BE" dirty="0" smtClean="0"/>
              <a:t>Advocaat</a:t>
            </a:r>
            <a:endParaRPr lang="nl-BE" dirty="0"/>
          </a:p>
        </p:txBody>
      </p:sp>
      <p:sp>
        <p:nvSpPr>
          <p:cNvPr id="4" name="PIJL-RECHTS 3"/>
          <p:cNvSpPr/>
          <p:nvPr/>
        </p:nvSpPr>
        <p:spPr>
          <a:xfrm>
            <a:off x="683568" y="1947123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" name="PIJL-RECHTS 4"/>
          <p:cNvSpPr/>
          <p:nvPr/>
        </p:nvSpPr>
        <p:spPr>
          <a:xfrm>
            <a:off x="683568" y="3334134"/>
            <a:ext cx="57606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6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2400" dirty="0">
                <a:solidFill>
                  <a:schemeClr val="accent3"/>
                </a:solidFill>
              </a:rPr>
              <a:t>B</a:t>
            </a:r>
            <a:r>
              <a:rPr lang="nl-BE" sz="2400" dirty="0" smtClean="0">
                <a:solidFill>
                  <a:schemeClr val="accent3"/>
                </a:solidFill>
              </a:rPr>
              <a:t>. </a:t>
            </a:r>
            <a:r>
              <a:rPr lang="fr-FR" sz="2400" dirty="0">
                <a:solidFill>
                  <a:schemeClr val="accent3"/>
                </a:solidFill>
              </a:rPr>
              <a:t>Enquête sur la situation et la pratique des médiateurs </a:t>
            </a:r>
            <a:r>
              <a:rPr lang="fr-FR" sz="2400" dirty="0" smtClean="0">
                <a:solidFill>
                  <a:schemeClr val="accent3"/>
                </a:solidFill>
              </a:rPr>
              <a:t>2012</a:t>
            </a:r>
            <a:r>
              <a:rPr lang="fr-FR" sz="2800" dirty="0"/>
              <a:t/>
            </a:r>
            <a:br>
              <a:rPr lang="fr-FR" sz="2800" dirty="0"/>
            </a:br>
            <a:r>
              <a:rPr lang="fr-FR" sz="2000" dirty="0" err="1"/>
              <a:t>Aantal</a:t>
            </a:r>
            <a:r>
              <a:rPr lang="fr-FR" sz="2000" dirty="0"/>
              <a:t> </a:t>
            </a:r>
            <a:r>
              <a:rPr lang="fr-FR" sz="2000" dirty="0" err="1"/>
              <a:t>respondenten</a:t>
            </a:r>
            <a:r>
              <a:rPr lang="fr-FR" sz="2000" dirty="0"/>
              <a:t>: 149</a:t>
            </a:r>
            <a:endParaRPr lang="nl-BE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BE" dirty="0" smtClean="0"/>
              <a:t>Opleiding</a:t>
            </a:r>
          </a:p>
          <a:p>
            <a:r>
              <a:rPr lang="nl-BE" dirty="0" smtClean="0"/>
              <a:t>Verpleger (verpleegster)</a:t>
            </a:r>
          </a:p>
          <a:p>
            <a:r>
              <a:rPr lang="nl-BE" dirty="0" smtClean="0"/>
              <a:t>Sociaal assistent(e)</a:t>
            </a:r>
          </a:p>
          <a:p>
            <a:r>
              <a:rPr lang="nl-BE" dirty="0" smtClean="0"/>
              <a:t>Studie menswetenschappen</a:t>
            </a:r>
          </a:p>
          <a:p>
            <a:endParaRPr lang="nl-BE" dirty="0" smtClean="0"/>
          </a:p>
          <a:p>
            <a:pPr marL="114300" indent="0">
              <a:buNone/>
            </a:pPr>
            <a:r>
              <a:rPr lang="nl-BE" dirty="0"/>
              <a:t>Onderwerpen van opleidingen gevolgd:</a:t>
            </a:r>
          </a:p>
          <a:p>
            <a:r>
              <a:rPr lang="nl-BE" dirty="0"/>
              <a:t>Principes en reglementering van ombudsfunctie </a:t>
            </a: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‘ </a:t>
            </a:r>
            <a:r>
              <a:rPr lang="nl-BE" dirty="0"/>
              <a:t>Rechten van de patiënt</a:t>
            </a:r>
            <a:r>
              <a:rPr lang="nl-BE" dirty="0" smtClean="0"/>
              <a:t>’ (KB)</a:t>
            </a:r>
            <a:endParaRPr lang="nl-BE" dirty="0"/>
          </a:p>
          <a:p>
            <a:r>
              <a:rPr lang="nl-BE" dirty="0" err="1"/>
              <a:t>Patiëntenrechten</a:t>
            </a:r>
            <a:endParaRPr lang="nl-BE" dirty="0"/>
          </a:p>
          <a:p>
            <a:r>
              <a:rPr lang="nl-BE" dirty="0"/>
              <a:t>Communicatie (algemeen)</a:t>
            </a:r>
          </a:p>
          <a:p>
            <a:pPr marL="11430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507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grenzend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toor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angrenze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3348</TotalTime>
  <Words>1758</Words>
  <Application>Microsoft Office PowerPoint</Application>
  <PresentationFormat>Diavoorstelling (4:3)</PresentationFormat>
  <Paragraphs>375</Paragraphs>
  <Slides>37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Aangrenzend</vt:lpstr>
      <vt:lpstr>Rol en positie van de ombudspersoon/ bemiddelaar binnen de zorgvoorzieningen</vt:lpstr>
      <vt:lpstr>Toelichting en reflectie</vt:lpstr>
      <vt:lpstr>1. Overzicht  van bevragingen en onderzoeken  A. Algemene bevragingen</vt:lpstr>
      <vt:lpstr>1. Overzicht  van bevragingen en onderzoeken B. Lokale bevragingen </vt:lpstr>
      <vt:lpstr>A. Interne bevraging  ombudspersonen 2008-2009 Aantal respondenten 49</vt:lpstr>
      <vt:lpstr>A. Interne bevraging ombudspersonen 2008-2009 Aantal respondenten 49</vt:lpstr>
      <vt:lpstr>A. Interne bevraging ombudspersonen 2008-2009</vt:lpstr>
      <vt:lpstr>B. Enquête sur la situation et la pratique des médiateurs 2012 Aantal respondenten: 149</vt:lpstr>
      <vt:lpstr>B. Enquête sur la situation et la pratique des médiateurs 2012 Aantal respondenten: 149</vt:lpstr>
      <vt:lpstr>B. Enquête sur la situation et la pratique des médiateurs 2012 Aantal respondenten: 149</vt:lpstr>
      <vt:lpstr>B. Enquête sur la situation et la pratique des médiateurs 2012 Aantal respondenten: 149</vt:lpstr>
      <vt:lpstr>B. Enquête sur la situation et la pratique des médiateurs 2013 Aantal respondenten: 149</vt:lpstr>
      <vt:lpstr>B. Enquête sur la situation et la pratique des médiateurs 2012 Aantal respondenten: 149</vt:lpstr>
      <vt:lpstr>C. Hoe ervaren ombudspersonen de werking  anno 2013? </vt:lpstr>
      <vt:lpstr>PowerPoint-presentatie</vt:lpstr>
      <vt:lpstr>PowerPoint-presentatie</vt:lpstr>
      <vt:lpstr>PowerPoint-presentatie</vt:lpstr>
      <vt:lpstr>PowerPoint-presentatie</vt:lpstr>
      <vt:lpstr>D. Knelpunten in de praktijk 2014-2015</vt:lpstr>
      <vt:lpstr>D. knelpunten in de praktijk 2014-2015</vt:lpstr>
      <vt:lpstr>E. Ledenbevraging VVOVAZ 2016</vt:lpstr>
      <vt:lpstr>F. Een onderzoek naar de kennis en tevredenheid 2006  Sint- Vicentiusziekenhuis  </vt:lpstr>
      <vt:lpstr>G. Onderzoek naar de bekendheid en werking  2012 GZA ziekenhuizen </vt:lpstr>
      <vt:lpstr>G. Onderzoek naar de bekendheid en werking  2012 GZA ziekenhuizen</vt:lpstr>
      <vt:lpstr>Vergelijking van 2006-2012 </vt:lpstr>
      <vt:lpstr>Vergelijking van 2006-2012</vt:lpstr>
      <vt:lpstr>2. Besluit </vt:lpstr>
      <vt:lpstr>2. Besluit</vt:lpstr>
      <vt:lpstr>3. Bijkomende reflectie</vt:lpstr>
      <vt:lpstr>Algemene bevraging</vt:lpstr>
      <vt:lpstr>Leren/ groeien en kwaliteit</vt:lpstr>
      <vt:lpstr>Ondersteuning</vt:lpstr>
      <vt:lpstr>Erkenning en acceptatie</vt:lpstr>
      <vt:lpstr>Autonomie</vt:lpstr>
      <vt:lpstr>Vertrouwen</vt:lpstr>
      <vt:lpstr>Zekerheid</vt:lpstr>
      <vt:lpstr>Procesverloop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 en positie van bemiddelaar</dc:title>
  <dc:creator>Ellen Vandezande</dc:creator>
  <cp:lastModifiedBy>BEHAEGHE JOHAN</cp:lastModifiedBy>
  <cp:revision>172</cp:revision>
  <cp:lastPrinted>2016-04-21T16:53:58Z</cp:lastPrinted>
  <dcterms:created xsi:type="dcterms:W3CDTF">2016-04-04T11:30:33Z</dcterms:created>
  <dcterms:modified xsi:type="dcterms:W3CDTF">2016-06-29T03:42:50Z</dcterms:modified>
</cp:coreProperties>
</file>